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4" r:id="rId4"/>
    <p:sldMasterId id="2147483656" r:id="rId5"/>
    <p:sldMasterId id="2147483658" r:id="rId6"/>
    <p:sldMasterId id="2147483660" r:id="rId7"/>
    <p:sldMasterId id="2147483662" r:id="rId8"/>
  </p:sldMasterIdLst>
  <p:notesMasterIdLst>
    <p:notesMasterId r:id="rId21"/>
  </p:notesMasterIdLst>
  <p:handoutMasterIdLst>
    <p:handoutMasterId r:id="rId22"/>
  </p:handoutMasterIdLst>
  <p:sldIdLst>
    <p:sldId id="257" r:id="rId9"/>
    <p:sldId id="393" r:id="rId10"/>
    <p:sldId id="376" r:id="rId11"/>
    <p:sldId id="383" r:id="rId12"/>
    <p:sldId id="384" r:id="rId13"/>
    <p:sldId id="381" r:id="rId14"/>
    <p:sldId id="385" r:id="rId15"/>
    <p:sldId id="386" r:id="rId16"/>
    <p:sldId id="387" r:id="rId17"/>
    <p:sldId id="388" r:id="rId18"/>
    <p:sldId id="377" r:id="rId19"/>
    <p:sldId id="373"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3792C"/>
    <a:srgbClr val="BB8B1F"/>
    <a:srgbClr val="E3AE24"/>
    <a:srgbClr val="D09923"/>
    <a:srgbClr val="A7A9AC"/>
    <a:srgbClr val="756C66"/>
    <a:srgbClr val="D99F22"/>
    <a:srgbClr val="D49E23"/>
    <a:srgbClr val="E2A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140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tifs01.itap.purdue.edu\OIR_DEPT\President's%20Office\Governance%20Reports\11-12\February%202012\Faculty%20Affairs%20-%20Characteristics\Trustee_Faculty_Profile_Feb_2012_1-24-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80174662851801E-2"/>
          <c:y val="2.6058847907169901E-2"/>
          <c:w val="0.79233027400237399"/>
          <c:h val="0.83143725780698197"/>
        </c:manualLayout>
      </c:layout>
      <c:barChart>
        <c:barDir val="col"/>
        <c:grouping val="clustered"/>
        <c:varyColors val="0"/>
        <c:ser>
          <c:idx val="0"/>
          <c:order val="0"/>
          <c:tx>
            <c:strRef>
              <c:f>chart!$B$20</c:f>
              <c:strCache>
                <c:ptCount val="1"/>
                <c:pt idx="0">
                  <c:v>% Female</c:v>
                </c:pt>
              </c:strCache>
            </c:strRef>
          </c:tx>
          <c:spPr>
            <a:solidFill>
              <a:srgbClr val="D7BB13"/>
            </a:solidFill>
            <a:ln>
              <a:solidFill>
                <a:schemeClr val="tx1"/>
              </a:solidFill>
            </a:ln>
            <a:effectLst>
              <a:innerShdw>
                <a:prstClr val="black">
                  <a:alpha val="50000"/>
                </a:prstClr>
              </a:innerShdw>
            </a:effectLst>
          </c:spPr>
          <c:invertIfNegative val="0"/>
          <c:dLbls>
            <c:dLbl>
              <c:idx val="0"/>
              <c:layout>
                <c:manualLayout>
                  <c:x val="-4.2462845010615797E-3"/>
                  <c:y val="9.9750623441397408E-3"/>
                </c:manualLayout>
              </c:layout>
              <c:showLegendKey val="0"/>
              <c:showVal val="1"/>
              <c:showCatName val="0"/>
              <c:showSerName val="0"/>
              <c:showPercent val="0"/>
              <c:showBubbleSize val="0"/>
            </c:dLbl>
            <c:dLbl>
              <c:idx val="1"/>
              <c:layout>
                <c:manualLayout>
                  <c:x val="0"/>
                  <c:y val="1.30157545768126E-2"/>
                </c:manualLayout>
              </c:layout>
              <c:showLegendKey val="0"/>
              <c:showVal val="1"/>
              <c:showCatName val="0"/>
              <c:showSerName val="0"/>
              <c:showPercent val="0"/>
              <c:showBubbleSize val="0"/>
            </c:dLbl>
            <c:dLbl>
              <c:idx val="2"/>
              <c:layout>
                <c:manualLayout>
                  <c:x val="-4.2462845010615797E-3"/>
                  <c:y val="6.3657130140528E-3"/>
                </c:manualLayout>
              </c:layout>
              <c:showLegendKey val="0"/>
              <c:showVal val="1"/>
              <c:showCatName val="0"/>
              <c:showSerName val="0"/>
              <c:showPercent val="0"/>
              <c:showBubbleSize val="0"/>
            </c:dLbl>
            <c:dLbl>
              <c:idx val="3"/>
              <c:layout>
                <c:manualLayout>
                  <c:x val="0"/>
                  <c:y val="9.6907337954326798E-3"/>
                </c:manualLayout>
              </c:layout>
              <c:showLegendKey val="0"/>
              <c:showVal val="1"/>
              <c:showCatName val="0"/>
              <c:showSerName val="0"/>
              <c:showPercent val="0"/>
              <c:showBubbleSize val="0"/>
            </c:dLbl>
            <c:dLbl>
              <c:idx val="4"/>
              <c:layout>
                <c:manualLayout>
                  <c:x val="-4.2462845010615797E-3"/>
                  <c:y val="9.69073379543267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chart!$C$19:$E$19</c:f>
              <c:strCache>
                <c:ptCount val="3"/>
                <c:pt idx="0">
                  <c:v>Assistant</c:v>
                </c:pt>
                <c:pt idx="1">
                  <c:v>Associate</c:v>
                </c:pt>
                <c:pt idx="2">
                  <c:v>Professor</c:v>
                </c:pt>
              </c:strCache>
            </c:strRef>
          </c:cat>
          <c:val>
            <c:numRef>
              <c:f>chart!$C$20:$E$20</c:f>
              <c:numCache>
                <c:formatCode>0%</c:formatCode>
                <c:ptCount val="3"/>
                <c:pt idx="0">
                  <c:v>0.4375</c:v>
                </c:pt>
                <c:pt idx="1">
                  <c:v>0.30581613508442801</c:v>
                </c:pt>
                <c:pt idx="2">
                  <c:v>0.17314095449500599</c:v>
                </c:pt>
              </c:numCache>
            </c:numRef>
          </c:val>
        </c:ser>
        <c:ser>
          <c:idx val="1"/>
          <c:order val="1"/>
          <c:tx>
            <c:strRef>
              <c:f>chart!$B$21</c:f>
              <c:strCache>
                <c:ptCount val="1"/>
                <c:pt idx="0">
                  <c:v>% Male</c:v>
                </c:pt>
              </c:strCache>
            </c:strRef>
          </c:tx>
          <c:spPr>
            <a:solidFill>
              <a:schemeClr val="tx1"/>
            </a:solidFill>
            <a:ln>
              <a:solidFill>
                <a:prstClr val="black"/>
              </a:solidFill>
            </a:ln>
            <a:effectLst>
              <a:innerShdw blurRad="63500" dist="50800" dir="13500000">
                <a:prstClr val="black">
                  <a:alpha val="50000"/>
                </a:prstClr>
              </a:innerShdw>
            </a:effectLst>
          </c:spPr>
          <c:invertIfNegative val="0"/>
          <c:dLbls>
            <c:dLbl>
              <c:idx val="0"/>
              <c:layout>
                <c:manualLayout>
                  <c:x val="0"/>
                  <c:y val="1.8374012475373201E-3"/>
                </c:manualLayout>
              </c:layout>
              <c:showLegendKey val="0"/>
              <c:showVal val="1"/>
              <c:showCatName val="0"/>
              <c:showSerName val="0"/>
              <c:showPercent val="0"/>
              <c:showBubbleSize val="0"/>
            </c:dLbl>
            <c:dLbl>
              <c:idx val="1"/>
              <c:layout>
                <c:manualLayout>
                  <c:x val="2.1231422505308098E-3"/>
                  <c:y val="9.6907337954326798E-3"/>
                </c:manualLayout>
              </c:layout>
              <c:showLegendKey val="0"/>
              <c:showVal val="1"/>
              <c:showCatName val="0"/>
              <c:showSerName val="0"/>
              <c:showPercent val="0"/>
              <c:showBubbleSize val="0"/>
            </c:dLbl>
            <c:dLbl>
              <c:idx val="2"/>
              <c:layout>
                <c:manualLayout>
                  <c:x val="0"/>
                  <c:y val="3.9593928564415999E-3"/>
                </c:manualLayout>
              </c:layout>
              <c:showLegendKey val="0"/>
              <c:showVal val="1"/>
              <c:showCatName val="0"/>
              <c:showSerName val="0"/>
              <c:showPercent val="0"/>
              <c:showBubbleSize val="0"/>
            </c:dLbl>
            <c:dLbl>
              <c:idx val="3"/>
              <c:layout>
                <c:manualLayout>
                  <c:x val="-2.6076199073842002E-3"/>
                  <c:y val="1.30157545768126E-2"/>
                </c:manualLayout>
              </c:layout>
              <c:showLegendKey val="0"/>
              <c:showVal val="1"/>
              <c:showCatName val="0"/>
              <c:showSerName val="0"/>
              <c:showPercent val="0"/>
              <c:showBubbleSize val="0"/>
            </c:dLbl>
            <c:dLbl>
              <c:idx val="4"/>
              <c:layout>
                <c:manualLayout>
                  <c:x val="-2.1231422505308098E-3"/>
                  <c:y val="6.365713014052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chart!$C$19:$E$19</c:f>
              <c:strCache>
                <c:ptCount val="3"/>
                <c:pt idx="0">
                  <c:v>Assistant</c:v>
                </c:pt>
                <c:pt idx="1">
                  <c:v>Associate</c:v>
                </c:pt>
                <c:pt idx="2">
                  <c:v>Professor</c:v>
                </c:pt>
              </c:strCache>
            </c:strRef>
          </c:cat>
          <c:val>
            <c:numRef>
              <c:f>chart!$C$21:$E$21</c:f>
              <c:numCache>
                <c:formatCode>0%</c:formatCode>
                <c:ptCount val="3"/>
                <c:pt idx="0">
                  <c:v>0.5625</c:v>
                </c:pt>
                <c:pt idx="1">
                  <c:v>0.69418386491557205</c:v>
                </c:pt>
                <c:pt idx="2">
                  <c:v>0.826859045504995</c:v>
                </c:pt>
              </c:numCache>
            </c:numRef>
          </c:val>
        </c:ser>
        <c:ser>
          <c:idx val="2"/>
          <c:order val="2"/>
          <c:tx>
            <c:strRef>
              <c:f>chart!$B$22</c:f>
              <c:strCache>
                <c:ptCount val="1"/>
                <c:pt idx="0">
                  <c:v>% URM</c:v>
                </c:pt>
              </c:strCache>
            </c:strRef>
          </c:tx>
          <c:spPr>
            <a:solidFill>
              <a:srgbClr val="006600"/>
            </a:solidFill>
            <a:ln>
              <a:solidFill>
                <a:schemeClr val="tx1"/>
              </a:solidFill>
            </a:ln>
          </c:spPr>
          <c:invertIfNegative val="0"/>
          <c:cat>
            <c:strRef>
              <c:f>chart!$C$19:$E$19</c:f>
              <c:strCache>
                <c:ptCount val="3"/>
                <c:pt idx="0">
                  <c:v>Assistant</c:v>
                </c:pt>
                <c:pt idx="1">
                  <c:v>Associate</c:v>
                </c:pt>
                <c:pt idx="2">
                  <c:v>Professor</c:v>
                </c:pt>
              </c:strCache>
            </c:strRef>
          </c:cat>
          <c:val>
            <c:numRef>
              <c:f>chart!$C$22:$E$22</c:f>
              <c:numCache>
                <c:formatCode>0%</c:formatCode>
                <c:ptCount val="3"/>
                <c:pt idx="0">
                  <c:v>9.3663911845730002E-2</c:v>
                </c:pt>
                <c:pt idx="1">
                  <c:v>9.5602294455066905E-2</c:v>
                </c:pt>
                <c:pt idx="2">
                  <c:v>3.7819799777530597E-2</c:v>
                </c:pt>
              </c:numCache>
            </c:numRef>
          </c:val>
        </c:ser>
        <c:dLbls>
          <c:showLegendKey val="0"/>
          <c:showVal val="1"/>
          <c:showCatName val="0"/>
          <c:showSerName val="0"/>
          <c:showPercent val="0"/>
          <c:showBubbleSize val="0"/>
        </c:dLbls>
        <c:gapWidth val="37"/>
        <c:axId val="86267008"/>
        <c:axId val="86268544"/>
      </c:barChart>
      <c:catAx>
        <c:axId val="86267008"/>
        <c:scaling>
          <c:orientation val="minMax"/>
        </c:scaling>
        <c:delete val="0"/>
        <c:axPos val="b"/>
        <c:numFmt formatCode="General" sourceLinked="1"/>
        <c:majorTickMark val="out"/>
        <c:minorTickMark val="none"/>
        <c:tickLblPos val="nextTo"/>
        <c:crossAx val="86268544"/>
        <c:crosses val="autoZero"/>
        <c:auto val="1"/>
        <c:lblAlgn val="ctr"/>
        <c:lblOffset val="100"/>
        <c:noMultiLvlLbl val="0"/>
      </c:catAx>
      <c:valAx>
        <c:axId val="86268544"/>
        <c:scaling>
          <c:orientation val="minMax"/>
        </c:scaling>
        <c:delete val="1"/>
        <c:axPos val="l"/>
        <c:numFmt formatCode="0%" sourceLinked="1"/>
        <c:majorTickMark val="out"/>
        <c:minorTickMark val="none"/>
        <c:tickLblPos val="none"/>
        <c:crossAx val="86267008"/>
        <c:crosses val="autoZero"/>
        <c:crossBetween val="between"/>
      </c:valAx>
      <c:spPr>
        <a:noFill/>
        <a:ln>
          <a:noFill/>
        </a:ln>
      </c:spPr>
    </c:plotArea>
    <c:legend>
      <c:legendPos val="r"/>
      <c:layout>
        <c:manualLayout>
          <c:xMode val="edge"/>
          <c:yMode val="edge"/>
          <c:x val="0.81625961166220895"/>
          <c:y val="0.258892705601245"/>
          <c:w val="0.18221732974167701"/>
          <c:h val="0.33704076502406399"/>
        </c:manualLayout>
      </c:layout>
      <c:overlay val="0"/>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ADF543-8F89-174B-9ED6-0F7068B30FF7}" type="datetime1">
              <a:rPr lang="en-US" smtClean="0"/>
              <a:pPr/>
              <a:t>10/16/2012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D2F00B-B912-4864-AB48-0AA6BCD17F2E}" type="slidenum">
              <a:rPr lang="en-US" smtClean="0"/>
              <a:pPr/>
              <a:t>‹#›</a:t>
            </a:fld>
            <a:endParaRPr lang="en-US"/>
          </a:p>
        </p:txBody>
      </p:sp>
    </p:spTree>
    <p:extLst>
      <p:ext uri="{BB962C8B-B14F-4D97-AF65-F5344CB8AC3E}">
        <p14:creationId xmlns:p14="http://schemas.microsoft.com/office/powerpoint/2010/main" val="2570780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422572A9-A3AB-4E47-ACBB-806D0AD81C8B}" type="datetime1">
              <a:rPr lang="en-US" smtClean="0"/>
              <a:pPr>
                <a:defRPr/>
              </a:pPr>
              <a:t>10/16/2012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B451DBC-5429-4633-89A2-4FC4CA81AB8B}" type="slidenum">
              <a:rPr lang="en-US"/>
              <a:pPr>
                <a:defRPr/>
              </a:pPr>
              <a:t>‹#›</a:t>
            </a:fld>
            <a:endParaRPr lang="en-US"/>
          </a:p>
        </p:txBody>
      </p:sp>
    </p:spTree>
    <p:extLst>
      <p:ext uri="{BB962C8B-B14F-4D97-AF65-F5344CB8AC3E}">
        <p14:creationId xmlns:p14="http://schemas.microsoft.com/office/powerpoint/2010/main" val="247706909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2</a:t>
            </a:fld>
            <a:endParaRPr lang="en-US"/>
          </a:p>
        </p:txBody>
      </p:sp>
      <p:sp>
        <p:nvSpPr>
          <p:cNvPr id="5" name="Notes Placeholder 2"/>
          <p:cNvSpPr>
            <a:spLocks noGrp="1"/>
          </p:cNvSpPr>
          <p:nvPr>
            <p:ph type="body" idx="1"/>
          </p:nvPr>
        </p:nvSpPr>
        <p:spPr/>
        <p:txBody>
          <a:bodyPr>
            <a:normAutofit fontScale="92500" lnSpcReduction="20000"/>
          </a:bodyPr>
          <a:lstStyle/>
          <a:p>
            <a:r>
              <a:rPr lang="en-US" b="1" dirty="0" smtClean="0"/>
              <a:t>Big 10 Faculty</a:t>
            </a:r>
          </a:p>
          <a:p>
            <a:pPr marL="349415">
              <a:buFont typeface="Arial" pitchFamily="34" charset="0"/>
              <a:buChar char="•"/>
            </a:pPr>
            <a:r>
              <a:rPr lang="en-US" dirty="0" smtClean="0"/>
              <a:t>among the best in the world. </a:t>
            </a:r>
          </a:p>
          <a:p>
            <a:pPr marL="349415">
              <a:buFont typeface="Arial" pitchFamily="34" charset="0"/>
              <a:buChar char="•"/>
            </a:pPr>
            <a:r>
              <a:rPr lang="en-US" dirty="0" smtClean="0"/>
              <a:t>nation’s most “formidable intellectual capital”</a:t>
            </a:r>
          </a:p>
          <a:p>
            <a:pPr marL="349415">
              <a:buFont typeface="Arial" pitchFamily="34" charset="0"/>
              <a:buChar char="•"/>
            </a:pPr>
            <a:r>
              <a:rPr lang="en-US" dirty="0" smtClean="0"/>
              <a:t>With Big 10 peers produce 1/3 of nation’s Ph.D.s and garner more research $$ than Ivies or West Coast taken together</a:t>
            </a:r>
          </a:p>
          <a:p>
            <a:endParaRPr lang="en-US" dirty="0" smtClean="0"/>
          </a:p>
          <a:p>
            <a:r>
              <a:rPr lang="en-US" sz="1647" b="1" dirty="0" smtClean="0"/>
              <a:t>Purdue Faculty:</a:t>
            </a:r>
          </a:p>
          <a:p>
            <a:pPr>
              <a:buFont typeface="Wingdings" charset="2"/>
              <a:buChar char="§"/>
            </a:pPr>
            <a:r>
              <a:rPr lang="en-US" sz="1647" dirty="0" smtClean="0"/>
              <a:t>Over 2000 faculty members generate more than 70% of the    </a:t>
            </a:r>
          </a:p>
          <a:p>
            <a:r>
              <a:rPr lang="en-US" sz="1647" dirty="0" smtClean="0"/>
              <a:t>  student credit hours and over half a billion dollars in research  </a:t>
            </a:r>
          </a:p>
          <a:p>
            <a:r>
              <a:rPr lang="en-US" sz="1647" dirty="0" smtClean="0"/>
              <a:t>  expenditures</a:t>
            </a:r>
          </a:p>
          <a:p>
            <a:pPr>
              <a:buFont typeface="Wingdings" charset="2"/>
              <a:buChar char="§"/>
            </a:pPr>
            <a:r>
              <a:rPr lang="en-US" sz="1647" dirty="0" smtClean="0"/>
              <a:t> they come from all over the world;  more than 2/3 are American born</a:t>
            </a:r>
          </a:p>
          <a:p>
            <a:pPr>
              <a:buFont typeface="Wingdings" charset="2"/>
              <a:buChar char="§"/>
            </a:pPr>
            <a:r>
              <a:rPr lang="en-US" sz="1647" dirty="0" smtClean="0"/>
              <a:t> most educated in the U.S. usually at the most prestigious universities. </a:t>
            </a:r>
          </a:p>
          <a:p>
            <a:pPr>
              <a:buFont typeface="Wingdings" charset="2"/>
              <a:buChar char="§"/>
            </a:pPr>
            <a:endParaRPr lang="en-US" sz="1647" dirty="0" smtClean="0"/>
          </a:p>
          <a:p>
            <a:pPr>
              <a:buFont typeface="Wingdings" charset="2"/>
              <a:buChar char="§"/>
            </a:pPr>
            <a:r>
              <a:rPr lang="en-US" sz="1647" dirty="0" smtClean="0"/>
              <a:t>nearly three fourths are male.</a:t>
            </a:r>
          </a:p>
          <a:p>
            <a:pPr>
              <a:buFont typeface="Wingdings" charset="2"/>
              <a:buChar char="§"/>
            </a:pPr>
            <a:r>
              <a:rPr lang="en-US" sz="1647" dirty="0" smtClean="0"/>
              <a:t>27% women and 7% URM.</a:t>
            </a:r>
          </a:p>
          <a:p>
            <a:pPr>
              <a:buFont typeface="Wingdings" charset="2"/>
              <a:buChar char="§"/>
            </a:pPr>
            <a:r>
              <a:rPr lang="en-US" sz="1647" dirty="0" smtClean="0"/>
              <a:t> </a:t>
            </a:r>
            <a:endParaRPr lang="en-US" dirty="0" smtClean="0"/>
          </a:p>
          <a:p>
            <a:pPr marL="349415">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3</a:t>
            </a:fld>
            <a:endParaRPr lang="en-US"/>
          </a:p>
        </p:txBody>
      </p:sp>
      <p:sp>
        <p:nvSpPr>
          <p:cNvPr id="5" name="Notes Placeholder 2"/>
          <p:cNvSpPr>
            <a:spLocks noGrp="1"/>
          </p:cNvSpPr>
          <p:nvPr>
            <p:ph type="body" idx="1"/>
          </p:nvPr>
        </p:nvSpPr>
        <p:spPr/>
        <p:txBody>
          <a:bodyPr>
            <a:normAutofit fontScale="92500" lnSpcReduction="20000"/>
          </a:bodyPr>
          <a:lstStyle/>
          <a:p>
            <a:r>
              <a:rPr lang="en-US" b="1" dirty="0" smtClean="0"/>
              <a:t>Big 10 Faculty</a:t>
            </a:r>
          </a:p>
          <a:p>
            <a:pPr marL="349415">
              <a:buFont typeface="Arial" pitchFamily="34" charset="0"/>
              <a:buChar char="•"/>
            </a:pPr>
            <a:r>
              <a:rPr lang="en-US" dirty="0" smtClean="0"/>
              <a:t>among the best in the world. </a:t>
            </a:r>
          </a:p>
          <a:p>
            <a:pPr marL="349415">
              <a:buFont typeface="Arial" pitchFamily="34" charset="0"/>
              <a:buChar char="•"/>
            </a:pPr>
            <a:r>
              <a:rPr lang="en-US" dirty="0" smtClean="0"/>
              <a:t>nation’s most “formidable intellectual capital”</a:t>
            </a:r>
          </a:p>
          <a:p>
            <a:pPr marL="349415">
              <a:buFont typeface="Arial" pitchFamily="34" charset="0"/>
              <a:buChar char="•"/>
            </a:pPr>
            <a:r>
              <a:rPr lang="en-US" dirty="0" smtClean="0"/>
              <a:t>With Big 10 peers produce 1/3 of nation’s Ph.D.s and garner more research $$ than Ivies or West Coast taken together</a:t>
            </a:r>
          </a:p>
          <a:p>
            <a:endParaRPr lang="en-US" dirty="0" smtClean="0"/>
          </a:p>
          <a:p>
            <a:r>
              <a:rPr lang="en-US" sz="1647" b="1" dirty="0" smtClean="0"/>
              <a:t>Purdue Faculty:</a:t>
            </a:r>
          </a:p>
          <a:p>
            <a:pPr>
              <a:buFont typeface="Wingdings" charset="2"/>
              <a:buChar char="§"/>
            </a:pPr>
            <a:r>
              <a:rPr lang="en-US" sz="1647" dirty="0" smtClean="0"/>
              <a:t>Over 2000 faculty members generate more than 70% of the    </a:t>
            </a:r>
          </a:p>
          <a:p>
            <a:r>
              <a:rPr lang="en-US" sz="1647" dirty="0" smtClean="0"/>
              <a:t>  student credit hours and over half a billion dollars in research  </a:t>
            </a:r>
          </a:p>
          <a:p>
            <a:r>
              <a:rPr lang="en-US" sz="1647" dirty="0" smtClean="0"/>
              <a:t>  expenditures</a:t>
            </a:r>
          </a:p>
          <a:p>
            <a:pPr>
              <a:buFont typeface="Wingdings" charset="2"/>
              <a:buChar char="§"/>
            </a:pPr>
            <a:r>
              <a:rPr lang="en-US" sz="1647" dirty="0" smtClean="0"/>
              <a:t> they come from all over the world;  more than 2/3 are American born</a:t>
            </a:r>
          </a:p>
          <a:p>
            <a:pPr>
              <a:buFont typeface="Wingdings" charset="2"/>
              <a:buChar char="§"/>
            </a:pPr>
            <a:r>
              <a:rPr lang="en-US" sz="1647" dirty="0" smtClean="0"/>
              <a:t> most educated in the U.S. usually at the most prestigious universities. </a:t>
            </a:r>
          </a:p>
          <a:p>
            <a:pPr>
              <a:buFont typeface="Wingdings" charset="2"/>
              <a:buChar char="§"/>
            </a:pPr>
            <a:endParaRPr lang="en-US" sz="1647" dirty="0" smtClean="0"/>
          </a:p>
          <a:p>
            <a:pPr>
              <a:buFont typeface="Wingdings" charset="2"/>
              <a:buChar char="§"/>
            </a:pPr>
            <a:r>
              <a:rPr lang="en-US" sz="1647" dirty="0" smtClean="0"/>
              <a:t>nearly three fourths are male.</a:t>
            </a:r>
          </a:p>
          <a:p>
            <a:pPr>
              <a:buFont typeface="Wingdings" charset="2"/>
              <a:buChar char="§"/>
            </a:pPr>
            <a:r>
              <a:rPr lang="en-US" sz="1647" dirty="0" smtClean="0"/>
              <a:t>27% women and 7% URM.</a:t>
            </a:r>
          </a:p>
          <a:p>
            <a:pPr>
              <a:buFont typeface="Wingdings" charset="2"/>
              <a:buChar char="§"/>
            </a:pPr>
            <a:r>
              <a:rPr lang="en-US" sz="1647" dirty="0" smtClean="0"/>
              <a:t> </a:t>
            </a:r>
            <a:endParaRPr lang="en-US" dirty="0" smtClean="0"/>
          </a:p>
          <a:p>
            <a:pPr marL="349415">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45DC4-29B9-744C-A9F3-E0FC050829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45DC4-29B9-744C-A9F3-E0FC050829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45DC4-29B9-744C-A9F3-E0FC0508299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smtClean="0"/>
              <a:t>You have 5 years (without any tenure clock extensions) to showcase your excellence</a:t>
            </a:r>
          </a:p>
          <a:p>
            <a:pPr>
              <a:buFont typeface="Arial" pitchFamily="34" charset="0"/>
              <a:buNone/>
            </a:pPr>
            <a:endParaRPr lang="en-US" sz="1200" b="1" dirty="0" smtClean="0"/>
          </a:p>
          <a:p>
            <a:pPr>
              <a:buFont typeface="Arial" pitchFamily="34" charset="0"/>
              <a:buChar char="•"/>
            </a:pPr>
            <a:r>
              <a:rPr lang="en-US" sz="1200" b="1" dirty="0" smtClean="0"/>
              <a:t>Quality and impact (not necessarily quantity) are key</a:t>
            </a:r>
          </a:p>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sz="1400" dirty="0" err="1" smtClean="0"/>
              <a:t>Duderstadt</a:t>
            </a:r>
            <a:r>
              <a:rPr lang="en-US" sz="1400" dirty="0" smtClean="0"/>
              <a:t> (2011), the world’s “most formidable intellectual capital” is   going to have to “out-innovate, out-educate and out-think” our competitors to be successful.</a:t>
            </a:r>
          </a:p>
          <a:p>
            <a:endParaRPr lang="en-US" sz="1400" dirty="0" smtClean="0"/>
          </a:p>
          <a:p>
            <a:r>
              <a:rPr lang="en-US" sz="1400" dirty="0" smtClean="0"/>
              <a:t> Purdue is also going to have to out-recruit a larger and more diverse faculty, especially in certain areas, retain the gains we make and redouble our efforts to create and maintain an environment where faculty and their families want to live and work.</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0534" y="454025"/>
            <a:ext cx="7772400" cy="1891242"/>
          </a:xfrm>
          <a:prstGeom prst="rect">
            <a:avLst/>
          </a:prstGeom>
        </p:spPr>
        <p:txBody>
          <a:bodyPr lIns="0" tIns="0" rIns="0" bIns="0" anchor="t"/>
          <a:lstStyle>
            <a:lvl1pPr algn="l">
              <a:defRPr>
                <a:solidFill>
                  <a:schemeClr val="tx1"/>
                </a:solidFill>
                <a:latin typeface="Impact"/>
                <a:cs typeface="Impac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80534" y="4950884"/>
            <a:ext cx="3886199" cy="287867"/>
          </a:xfrm>
          <a:prstGeom prst="rect">
            <a:avLst/>
          </a:prstGeom>
        </p:spPr>
        <p:txBody>
          <a:bodyPr lIns="0" tIns="0" rIns="0" bIns="0"/>
          <a:lstStyle>
            <a:lvl1pPr marL="0" indent="0" algn="l">
              <a:spcBef>
                <a:spcPts val="0"/>
              </a:spcBef>
              <a:buNone/>
              <a:defRPr sz="2000">
                <a:solidFill>
                  <a:srgbClr val="E3AE24"/>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60960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r>
              <a:rPr lang="en-US" kern="1200" dirty="0">
                <a:solidFill>
                  <a:srgbClr val="FFFFFF"/>
                </a:solidFill>
                <a:latin typeface="Arial"/>
                <a:ea typeface="+mn-ea"/>
                <a:cs typeface="+mn-cs"/>
              </a:rPr>
              <a:t>							Office of the Provost</a:t>
            </a:r>
          </a:p>
        </p:txBody>
      </p:sp>
      <p:sp>
        <p:nvSpPr>
          <p:cNvPr id="2" name="Rectangle 8"/>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lgn="l" rtl="0" fontAlgn="base">
              <a:spcBef>
                <a:spcPct val="0"/>
              </a:spcBef>
              <a:spcAft>
                <a:spcPct val="0"/>
              </a:spcAft>
              <a:defRPr/>
            </a:pPr>
            <a:endParaRPr lang="en-US" kern="1200">
              <a:solidFill>
                <a:srgbClr val="000000"/>
              </a:solidFill>
              <a:latin typeface="Arial" pitchFamily="34" charset="0"/>
              <a:ea typeface="+mn-ea"/>
              <a:cs typeface="+mn-cs"/>
            </a:endParaRPr>
          </a:p>
        </p:txBody>
      </p:sp>
      <p:sp>
        <p:nvSpPr>
          <p:cNvPr id="6" name="Footer Placeholder 2"/>
          <p:cNvSpPr>
            <a:spLocks noGrp="1"/>
          </p:cNvSpPr>
          <p:nvPr>
            <p:ph type="ftr" sz="quarter" idx="11"/>
          </p:nvPr>
        </p:nvSpPr>
        <p:spPr>
          <a:xfrm>
            <a:off x="2667000" y="6400800"/>
            <a:ext cx="3886200" cy="320675"/>
          </a:xfrm>
          <a:prstGeom prst="rect">
            <a:avLst/>
          </a:prstGeom>
        </p:spPr>
        <p:txBody>
          <a:bodyPr/>
          <a:lstStyle>
            <a:lvl1pPr>
              <a:defRPr>
                <a:latin typeface="Arial" pitchFamily="34" charset="0"/>
              </a:defRPr>
            </a:lvl1pPr>
          </a:lstStyle>
          <a:p>
            <a:pPr algn="l" rtl="0" fontAlgn="base">
              <a:spcBef>
                <a:spcPct val="0"/>
              </a:spcBef>
              <a:spcAft>
                <a:spcPct val="0"/>
              </a:spcAft>
              <a:defRPr/>
            </a:pPr>
            <a:endParaRPr lang="en-US" kern="1200">
              <a:solidFill>
                <a:srgbClr val="000000"/>
              </a:solidFill>
              <a:ea typeface="+mn-ea"/>
              <a:cs typeface="+mn-cs"/>
            </a:endParaRPr>
          </a:p>
        </p:txBody>
      </p:sp>
      <p:sp>
        <p:nvSpPr>
          <p:cNvPr id="7" name="Slide Number Placeholder 3"/>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lgn="l" rtl="0" fontAlgn="base">
              <a:spcBef>
                <a:spcPct val="0"/>
              </a:spcBef>
              <a:spcAft>
                <a:spcPct val="0"/>
              </a:spcAft>
              <a:defRPr/>
            </a:pPr>
            <a:fld id="{08017113-9983-46B9-93C4-005D76B875E8}" type="slidenum">
              <a:rPr lang="en-US" kern="1200">
                <a:solidFill>
                  <a:srgbClr val="000000"/>
                </a:solidFill>
                <a:ea typeface="+mn-ea"/>
                <a:cs typeface="+mn-cs"/>
              </a:rPr>
              <a:pPr algn="l" rtl="0" fontAlgn="base">
                <a:spcBef>
                  <a:spcPct val="0"/>
                </a:spcBef>
                <a:spcAft>
                  <a:spcPct val="0"/>
                </a:spcAft>
                <a:defRPr/>
              </a:pPr>
              <a:t>‹#›</a:t>
            </a:fld>
            <a:endParaRPr lang="en-US" kern="1200" dirty="0">
              <a:solidFill>
                <a:srgbClr val="000000"/>
              </a:solidFill>
              <a:ea typeface="+mn-ea"/>
              <a:cs typeface="+mn-cs"/>
            </a:endParaRPr>
          </a:p>
        </p:txBody>
      </p:sp>
      <p:pic>
        <p:nvPicPr>
          <p:cNvPr id="8" name="Picture 7" descr="purdue-university-black-and-gold.jpg"/>
          <p:cNvPicPr>
            <a:picLocks noChangeAspect="1"/>
          </p:cNvPicPr>
          <p:nvPr userDrawn="1"/>
        </p:nvPicPr>
        <p:blipFill>
          <a:blip r:embed="rId2" cstate="print"/>
          <a:stretch>
            <a:fillRect/>
          </a:stretch>
        </p:blipFill>
        <p:spPr>
          <a:xfrm>
            <a:off x="26894" y="6122894"/>
            <a:ext cx="1905000" cy="6927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7" y="902749"/>
            <a:ext cx="6976534" cy="1730380"/>
          </a:xfrm>
          <a:prstGeom prst="rect">
            <a:avLst/>
          </a:prstGeom>
        </p:spPr>
        <p:txBody>
          <a:bodyPr lIns="0" tIns="0" rIns="0" bIns="0" anchor="t"/>
          <a:lstStyle>
            <a:lvl1pPr algn="l">
              <a:defRPr sz="6500">
                <a:solidFill>
                  <a:schemeClr val="bg1"/>
                </a:solidFill>
                <a:latin typeface="Impact"/>
                <a:cs typeface="Impac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97466" y="2743200"/>
            <a:ext cx="3886199" cy="965200"/>
          </a:xfrm>
          <a:prstGeom prst="rect">
            <a:avLst/>
          </a:prstGeom>
        </p:spPr>
        <p:txBody>
          <a:bodyPr lIns="0" tIns="0" rIns="0" bIns="0"/>
          <a:lstStyle>
            <a:lvl1pPr marL="0" indent="0" algn="l">
              <a:spcBef>
                <a:spcPts val="0"/>
              </a:spcBef>
              <a:buNone/>
              <a:defRPr sz="3400">
                <a:solidFill>
                  <a:srgbClr val="756C66"/>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7" y="902749"/>
            <a:ext cx="6976534" cy="1730380"/>
          </a:xfrm>
          <a:prstGeom prst="rect">
            <a:avLst/>
          </a:prstGeom>
        </p:spPr>
        <p:txBody>
          <a:bodyPr lIns="0" tIns="0" rIns="0" bIns="0" anchor="t"/>
          <a:lstStyle>
            <a:lvl1pPr algn="l">
              <a:defRPr sz="6500">
                <a:solidFill>
                  <a:schemeClr val="bg1"/>
                </a:solidFill>
                <a:latin typeface="Impact"/>
                <a:cs typeface="Impac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7" y="902749"/>
            <a:ext cx="6976534" cy="1730380"/>
          </a:xfrm>
          <a:prstGeom prst="rect">
            <a:avLst/>
          </a:prstGeom>
        </p:spPr>
        <p:txBody>
          <a:bodyPr lIns="0" tIns="0" rIns="0" bIns="0" anchor="t"/>
          <a:lstStyle>
            <a:lvl1pPr algn="l">
              <a:defRPr sz="6500">
                <a:solidFill>
                  <a:schemeClr val="bg1"/>
                </a:solidFill>
                <a:latin typeface="Impact"/>
                <a:cs typeface="Impac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97466" y="2743200"/>
            <a:ext cx="3886199" cy="965200"/>
          </a:xfrm>
          <a:prstGeom prst="rect">
            <a:avLst/>
          </a:prstGeom>
        </p:spPr>
        <p:txBody>
          <a:bodyPr lIns="0" tIns="0" rIns="0" bIns="0"/>
          <a:lstStyle>
            <a:lvl1pPr marL="0" indent="0" algn="l">
              <a:spcBef>
                <a:spcPts val="0"/>
              </a:spcBef>
              <a:buNone/>
              <a:defRPr sz="3400">
                <a:solidFill>
                  <a:srgbClr val="756C66"/>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125951"/>
            <a:ext cx="8229600" cy="1014953"/>
          </a:xfrm>
          <a:prstGeom prst="rect">
            <a:avLst/>
          </a:prstGeom>
        </p:spPr>
        <p:txBody>
          <a:bodyPr lIns="0" tIns="0" rIns="0" bIns="0" anchor="b"/>
          <a:lstStyle>
            <a:lvl1pPr algn="l">
              <a:lnSpc>
                <a:spcPts val="3900"/>
              </a:lnSpc>
              <a:defRPr sz="3800">
                <a:solidFill>
                  <a:srgbClr val="A3792C"/>
                </a:solidFill>
                <a:latin typeface="Impact"/>
                <a:cs typeface="Impact"/>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970769"/>
            <a:ext cx="8229600" cy="4018178"/>
          </a:xfrm>
          <a:prstGeom prst="rect">
            <a:avLst/>
          </a:prstGeom>
        </p:spPr>
        <p:txBody>
          <a:bodyPr lIns="0" tIns="0" rIns="0" bIns="0"/>
          <a:lstStyle>
            <a:lvl1pPr marL="0" indent="0">
              <a:buNone/>
              <a:defRPr sz="1400">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45C472D-BBC4-4AF9-9E86-9B927FA1B6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B1FE46-3C79-4A4C-A37D-F61D23327E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itle page.jpg"/>
          <p:cNvPicPr>
            <a:picLocks noChangeAspect="1"/>
          </p:cNvPicPr>
          <p:nvPr userDrawn="1"/>
        </p:nvPicPr>
        <p:blipFill>
          <a:blip r:embed="rId4"/>
          <a:srcRect/>
          <a:stretch>
            <a:fillRect/>
          </a:stretch>
        </p:blipFill>
        <p:spPr bwMode="auto">
          <a:xfrm>
            <a:off x="0" y="560388"/>
            <a:ext cx="9144000" cy="6297612"/>
          </a:xfrm>
          <a:prstGeom prst="rect">
            <a:avLst/>
          </a:prstGeom>
          <a:noFill/>
          <a:ln w="9525">
            <a:noFill/>
            <a:miter lim="800000"/>
            <a:headEnd/>
            <a:tailEnd/>
          </a:ln>
        </p:spPr>
      </p:pic>
      <p:sp>
        <p:nvSpPr>
          <p:cNvPr id="4" name="Date Placeholder 3"/>
          <p:cNvSpPr>
            <a:spLocks noGrp="1"/>
          </p:cNvSpPr>
          <p:nvPr>
            <p:ph type="dt" sz="half" idx="2"/>
          </p:nvPr>
        </p:nvSpPr>
        <p:spPr>
          <a:xfrm>
            <a:off x="7137400" y="4908550"/>
            <a:ext cx="2006600" cy="365125"/>
          </a:xfrm>
          <a:prstGeom prst="rect">
            <a:avLst/>
          </a:prstGeom>
        </p:spPr>
        <p:txBody>
          <a:bodyPr vert="horz" lIns="0" tIns="0" rIns="0" bIns="0" rtlCol="0" anchor="ctr"/>
          <a:lstStyle>
            <a:lvl1pPr algn="l" fontAlgn="auto">
              <a:spcBef>
                <a:spcPts val="0"/>
              </a:spcBef>
              <a:spcAft>
                <a:spcPts val="0"/>
              </a:spcAft>
              <a:defRPr sz="1200" b="1" i="0" smtClean="0">
                <a:solidFill>
                  <a:srgbClr val="A3792C"/>
                </a:solidFill>
                <a:latin typeface="Arial"/>
                <a:cs typeface="Aria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71" r:id="rId2"/>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4" descr="Section Divider1.jpg"/>
          <p:cNvPicPr>
            <a:picLocks noChangeAspect="1"/>
          </p:cNvPicPr>
          <p:nvPr userDrawn="1"/>
        </p:nvPicPr>
        <p:blipFill>
          <a:blip r:embed="rId3"/>
          <a:srcRect/>
          <a:stretch>
            <a:fillRect/>
          </a:stretch>
        </p:blipFill>
        <p:spPr bwMode="auto">
          <a:xfrm>
            <a:off x="0" y="944563"/>
            <a:ext cx="9144000" cy="591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Section Divider2.jpg"/>
          <p:cNvPicPr>
            <a:picLocks noChangeAspect="1"/>
          </p:cNvPicPr>
          <p:nvPr userDrawn="1"/>
        </p:nvPicPr>
        <p:blipFill>
          <a:blip r:embed="rId3"/>
          <a:srcRect/>
          <a:stretch>
            <a:fillRect/>
          </a:stretch>
        </p:blipFill>
        <p:spPr bwMode="auto">
          <a:xfrm>
            <a:off x="0" y="944563"/>
            <a:ext cx="9144000" cy="591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descr="Section Divider3.jpg"/>
          <p:cNvPicPr>
            <a:picLocks noChangeAspect="1"/>
          </p:cNvPicPr>
          <p:nvPr userDrawn="1"/>
        </p:nvPicPr>
        <p:blipFill>
          <a:blip r:embed="rId3"/>
          <a:srcRect/>
          <a:stretch>
            <a:fillRect/>
          </a:stretch>
        </p:blipFill>
        <p:spPr bwMode="auto">
          <a:xfrm>
            <a:off x="0" y="944563"/>
            <a:ext cx="9144000" cy="591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470900" y="6343650"/>
            <a:ext cx="476250" cy="365125"/>
          </a:xfrm>
          <a:prstGeom prst="rect">
            <a:avLst/>
          </a:prstGeom>
        </p:spPr>
        <p:txBody>
          <a:bodyPr vert="horz" lIns="91440" tIns="45720" rIns="91440" bIns="45720" rtlCol="0" anchor="ctr"/>
          <a:lstStyle>
            <a:lvl1pPr algn="r" fontAlgn="auto">
              <a:spcBef>
                <a:spcPts val="0"/>
              </a:spcBef>
              <a:spcAft>
                <a:spcPts val="0"/>
              </a:spcAft>
              <a:defRPr sz="900" b="0" i="0" smtClean="0">
                <a:solidFill>
                  <a:schemeClr val="tx1"/>
                </a:solidFill>
                <a:latin typeface="Arial"/>
                <a:cs typeface="Arial"/>
              </a:defRPr>
            </a:lvl1pPr>
          </a:lstStyle>
          <a:p>
            <a:pPr>
              <a:defRPr/>
            </a:pPr>
            <a:fld id="{2363DA79-3260-4F64-B6BD-632006AFFA2A}" type="slidenum">
              <a:rPr lang="en-US"/>
              <a:pPr>
                <a:defRPr/>
              </a:pPr>
              <a:t>‹#›</a:t>
            </a:fld>
            <a:endParaRPr lang="en-US" dirty="0"/>
          </a:p>
        </p:txBody>
      </p:sp>
      <p:pic>
        <p:nvPicPr>
          <p:cNvPr id="9219" name="Picture 8" descr="Purdue Logo.jpg"/>
          <p:cNvPicPr>
            <a:picLocks noChangeAspect="1"/>
          </p:cNvPicPr>
          <p:nvPr userDrawn="1"/>
        </p:nvPicPr>
        <p:blipFill>
          <a:blip r:embed="rId4"/>
          <a:srcRect/>
          <a:stretch>
            <a:fillRect/>
          </a:stretch>
        </p:blipFill>
        <p:spPr bwMode="auto">
          <a:xfrm>
            <a:off x="317500" y="6248400"/>
            <a:ext cx="1352550" cy="420688"/>
          </a:xfrm>
          <a:prstGeom prst="rect">
            <a:avLst/>
          </a:prstGeom>
          <a:noFill/>
          <a:ln w="9525">
            <a:noFill/>
            <a:miter lim="800000"/>
            <a:headEnd/>
            <a:tailEnd/>
          </a:ln>
        </p:spPr>
      </p:pic>
      <p:pic>
        <p:nvPicPr>
          <p:cNvPr id="9220" name="Picture 9" descr="Content page.jpg"/>
          <p:cNvPicPr>
            <a:picLocks noChangeAspect="1"/>
          </p:cNvPicPr>
          <p:nvPr userDrawn="1"/>
        </p:nvPicPr>
        <p:blipFill>
          <a:blip r:embed="rId5"/>
          <a:srcRect b="45251"/>
          <a:stretch>
            <a:fillRect/>
          </a:stretch>
        </p:blipFill>
        <p:spPr bwMode="auto">
          <a:xfrm>
            <a:off x="0" y="0"/>
            <a:ext cx="9144000" cy="804863"/>
          </a:xfrm>
          <a:prstGeom prst="rect">
            <a:avLst/>
          </a:prstGeom>
          <a:noFill/>
          <a:ln w="9525">
            <a:noFill/>
            <a:miter lim="800000"/>
            <a:headEnd/>
            <a:tailEnd/>
          </a:ln>
        </p:spPr>
      </p:pic>
      <p:pic>
        <p:nvPicPr>
          <p:cNvPr id="9221" name="Picture 11" descr="Content page.jpg"/>
          <p:cNvPicPr>
            <a:picLocks noChangeAspect="1"/>
          </p:cNvPicPr>
          <p:nvPr userDrawn="1"/>
        </p:nvPicPr>
        <p:blipFill>
          <a:blip r:embed="rId5"/>
          <a:srcRect l="11388" t="79529" r="7500"/>
          <a:stretch>
            <a:fillRect/>
          </a:stretch>
        </p:blipFill>
        <p:spPr bwMode="auto">
          <a:xfrm>
            <a:off x="457200" y="1168400"/>
            <a:ext cx="7416800" cy="300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72" r:id="rId2"/>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purdue.edu/provost/faculty/promotion.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855663" y="917970"/>
            <a:ext cx="7772400" cy="1893887"/>
          </a:xfrm>
          <a:noFill/>
          <a:ln>
            <a:miter lim="800000"/>
            <a:headEnd/>
            <a:tailEnd/>
          </a:ln>
        </p:spPr>
        <p:txBody>
          <a:bodyPr vert="horz" wrap="none" numCol="1" anchorCtr="0" compatLnSpc="1">
            <a:prstTxWarp prst="textNoShape">
              <a:avLst/>
            </a:prstTxWarp>
          </a:bodyPr>
          <a:lstStyle/>
          <a:p>
            <a:r>
              <a:rPr lang="en-US" sz="6400" dirty="0" smtClean="0">
                <a:latin typeface="Impact" pitchFamily="34" charset="0"/>
              </a:rPr>
              <a:t>Promotion and Ten</a:t>
            </a:r>
            <a:r>
              <a:rPr lang="en-US" sz="6000" dirty="0" smtClean="0">
                <a:latin typeface="Impact" pitchFamily="34" charset="0"/>
              </a:rPr>
              <a:t>ure</a:t>
            </a:r>
            <a:r>
              <a:rPr lang="en-US" sz="6400" dirty="0" smtClean="0">
                <a:latin typeface="Impact" pitchFamily="34" charset="0"/>
              </a:rPr>
              <a:t/>
            </a:r>
            <a:br>
              <a:rPr lang="en-US" sz="6400" dirty="0" smtClean="0">
                <a:latin typeface="Impact" pitchFamily="34" charset="0"/>
              </a:rPr>
            </a:br>
            <a:endParaRPr lang="en-US" dirty="0" smtClean="0">
              <a:latin typeface="Impact" pitchFamily="34" charset="0"/>
            </a:endParaRPr>
          </a:p>
        </p:txBody>
      </p:sp>
      <p:sp>
        <p:nvSpPr>
          <p:cNvPr id="12290" name="Subtitle 2"/>
          <p:cNvSpPr>
            <a:spLocks noGrp="1"/>
          </p:cNvSpPr>
          <p:nvPr>
            <p:ph type="subTitle" idx="1"/>
          </p:nvPr>
        </p:nvSpPr>
        <p:spPr bwMode="auto">
          <a:xfrm>
            <a:off x="881063" y="4951413"/>
            <a:ext cx="3886200" cy="287337"/>
          </a:xfrm>
          <a:noFill/>
          <a:ln>
            <a:miter lim="800000"/>
            <a:headEnd/>
            <a:tailEnd/>
          </a:ln>
        </p:spPr>
        <p:txBody>
          <a:bodyPr vert="horz" wrap="square" numCol="1" anchor="t" anchorCtr="0" compatLnSpc="1">
            <a:prstTxWarp prst="textNoShape">
              <a:avLst/>
            </a:prstTxWarp>
          </a:bodyPr>
          <a:lstStyle/>
          <a:p>
            <a:pPr>
              <a:spcBef>
                <a:spcPct val="0"/>
              </a:spcBef>
            </a:pPr>
            <a:r>
              <a:rPr lang="en-US" sz="2400" dirty="0" smtClean="0">
                <a:solidFill>
                  <a:srgbClr val="A3792C"/>
                </a:solidFill>
                <a:latin typeface="Impact" pitchFamily="34" charset="0"/>
              </a:rPr>
              <a:t>October 16, 2012</a:t>
            </a:r>
          </a:p>
        </p:txBody>
      </p:sp>
      <p:sp>
        <p:nvSpPr>
          <p:cNvPr id="4" name="TextBox 3"/>
          <p:cNvSpPr txBox="1"/>
          <p:nvPr/>
        </p:nvSpPr>
        <p:spPr>
          <a:xfrm>
            <a:off x="869276" y="5443055"/>
            <a:ext cx="2331729" cy="384721"/>
          </a:xfrm>
          <a:prstGeom prst="rect">
            <a:avLst/>
          </a:prstGeom>
          <a:noFill/>
        </p:spPr>
        <p:txBody>
          <a:bodyPr wrap="none" lIns="0" tIns="0" bIns="0">
            <a:spAutoFit/>
          </a:bodyPr>
          <a:lstStyle/>
          <a:p>
            <a:pPr fontAlgn="auto">
              <a:spcBef>
                <a:spcPts val="0"/>
              </a:spcBef>
              <a:spcAft>
                <a:spcPts val="600"/>
              </a:spcAft>
              <a:defRPr/>
            </a:pPr>
            <a:r>
              <a:rPr lang="en-US" sz="1400" b="1" dirty="0">
                <a:solidFill>
                  <a:srgbClr val="494333">
                    <a:alpha val="70000"/>
                  </a:srgbClr>
                </a:solidFill>
                <a:latin typeface=""/>
              </a:rPr>
              <a:t>Beverly Davenport Sypher</a:t>
            </a:r>
            <a:r>
              <a:rPr lang="en-US" b="1" dirty="0">
                <a:solidFill>
                  <a:srgbClr val="494333">
                    <a:alpha val="70000"/>
                  </a:srgbClr>
                </a:solidFill>
                <a:latin typeface=""/>
              </a:rPr>
              <a:t/>
            </a:r>
            <a:br>
              <a:rPr lang="en-US" b="1" dirty="0">
                <a:solidFill>
                  <a:srgbClr val="494333">
                    <a:alpha val="70000"/>
                  </a:srgbClr>
                </a:solidFill>
                <a:latin typeface=""/>
              </a:rPr>
            </a:br>
            <a:r>
              <a:rPr lang="en-US" sz="1100" dirty="0">
                <a:solidFill>
                  <a:srgbClr val="494333">
                    <a:alpha val="70000"/>
                  </a:srgbClr>
                </a:solidFill>
                <a:latin typeface=""/>
              </a:rPr>
              <a:t>Vice Provost for Faculty Affairs</a:t>
            </a:r>
          </a:p>
        </p:txBody>
      </p:sp>
      <p:sp>
        <p:nvSpPr>
          <p:cNvPr id="6" name="TextBox 5"/>
          <p:cNvSpPr txBox="1"/>
          <p:nvPr/>
        </p:nvSpPr>
        <p:spPr>
          <a:xfrm>
            <a:off x="858838" y="2618636"/>
            <a:ext cx="7056437" cy="550970"/>
          </a:xfrm>
          <a:prstGeom prst="rect">
            <a:avLst/>
          </a:prstGeom>
          <a:noFill/>
        </p:spPr>
        <p:txBody>
          <a:bodyPr wrap="none" lIns="0" bIns="0"/>
          <a:lstStyle/>
          <a:p>
            <a:pPr fontAlgn="auto">
              <a:spcBef>
                <a:spcPts val="0"/>
              </a:spcBef>
              <a:spcAft>
                <a:spcPts val="0"/>
              </a:spcAft>
              <a:defRPr/>
            </a:pPr>
            <a:r>
              <a:rPr lang="en-US" sz="5000" cap="all" spc="90" dirty="0" smtClean="0">
                <a:solidFill>
                  <a:srgbClr val="A3792C"/>
                </a:solidFill>
                <a:latin typeface="Impact"/>
              </a:rPr>
              <a:t>Purdue </a:t>
            </a:r>
          </a:p>
          <a:p>
            <a:pPr fontAlgn="auto">
              <a:spcBef>
                <a:spcPts val="0"/>
              </a:spcBef>
              <a:spcAft>
                <a:spcPts val="0"/>
              </a:spcAft>
              <a:defRPr/>
            </a:pPr>
            <a:r>
              <a:rPr lang="en-US" sz="5000" cap="all" spc="90" dirty="0" smtClean="0">
                <a:solidFill>
                  <a:srgbClr val="A3792C"/>
                </a:solidFill>
                <a:latin typeface="Impact"/>
              </a:rPr>
              <a:t>Faculty</a:t>
            </a:r>
          </a:p>
          <a:p>
            <a:pPr fontAlgn="auto">
              <a:lnSpc>
                <a:spcPts val="5000"/>
              </a:lnSpc>
              <a:spcBef>
                <a:spcPts val="0"/>
              </a:spcBef>
              <a:spcAft>
                <a:spcPts val="3200"/>
              </a:spcAft>
              <a:defRPr/>
            </a:pPr>
            <a:endParaRPr lang="en-US" sz="9800" cap="all" spc="90" dirty="0">
              <a:solidFill>
                <a:srgbClr val="856024"/>
              </a:solidFill>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Levels of Review</a:t>
            </a:r>
            <a:endParaRPr lang="en-US" sz="4000"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10</a:t>
            </a:fld>
            <a:endParaRPr lang="en-US"/>
          </a:p>
        </p:txBody>
      </p:sp>
      <p:sp>
        <p:nvSpPr>
          <p:cNvPr id="5" name="Rectangle 4"/>
          <p:cNvSpPr/>
          <p:nvPr/>
        </p:nvSpPr>
        <p:spPr>
          <a:xfrm>
            <a:off x="952545" y="1595020"/>
            <a:ext cx="7514529" cy="4216539"/>
          </a:xfrm>
          <a:prstGeom prst="rect">
            <a:avLst/>
          </a:prstGeom>
        </p:spPr>
        <p:txBody>
          <a:bodyPr wrap="square">
            <a:spAutoFit/>
          </a:bodyPr>
          <a:lstStyle/>
          <a:p>
            <a:pPr>
              <a:buSzPct val="80000"/>
              <a:buFont typeface="Wingdings" charset="2"/>
              <a:buChar char="q"/>
            </a:pPr>
            <a:r>
              <a:rPr lang="en-US" sz="2400" b="1" dirty="0" smtClean="0"/>
              <a:t>  Primary Committee: all full professors and   </a:t>
            </a:r>
          </a:p>
          <a:p>
            <a:pPr>
              <a:buSzPct val="80000"/>
            </a:pPr>
            <a:r>
              <a:rPr lang="en-US" sz="2400" b="1" dirty="0" smtClean="0"/>
              <a:t>     tenured associate professors (Oct. and Nov.)</a:t>
            </a:r>
          </a:p>
          <a:p>
            <a:pPr>
              <a:buSzPct val="80000"/>
              <a:buFont typeface="Wingdings" charset="2"/>
              <a:buChar char="q"/>
            </a:pPr>
            <a:endParaRPr lang="en-US" sz="2400" b="1" dirty="0" smtClean="0"/>
          </a:p>
          <a:p>
            <a:pPr>
              <a:buSzPct val="80000"/>
              <a:buFont typeface="Wingdings" charset="2"/>
              <a:buChar char="q"/>
            </a:pPr>
            <a:r>
              <a:rPr lang="en-US" sz="2400" b="1" dirty="0" smtClean="0"/>
              <a:t>  Area Committee: Dean, heads, some or all full </a:t>
            </a:r>
          </a:p>
          <a:p>
            <a:pPr>
              <a:buSzPct val="80000"/>
            </a:pPr>
            <a:r>
              <a:rPr lang="en-US" sz="2400" b="1" dirty="0" smtClean="0"/>
              <a:t>     professors (Dec.)</a:t>
            </a:r>
          </a:p>
          <a:p>
            <a:pPr>
              <a:buSzPct val="80000"/>
              <a:buFont typeface="Wingdings" charset="2"/>
              <a:buChar char="q"/>
            </a:pPr>
            <a:endParaRPr lang="en-US" sz="2400" b="1" dirty="0" smtClean="0"/>
          </a:p>
          <a:p>
            <a:pPr>
              <a:buSzPct val="80000"/>
              <a:buFont typeface="Wingdings" charset="2"/>
              <a:buChar char="q"/>
            </a:pPr>
            <a:r>
              <a:rPr lang="en-US" sz="2400" b="1" dirty="0" smtClean="0"/>
              <a:t>  University Committee: Provost, Deans, and 7 </a:t>
            </a:r>
          </a:p>
          <a:p>
            <a:pPr defTabSz="458788">
              <a:buSzPct val="80000"/>
            </a:pPr>
            <a:r>
              <a:rPr lang="en-US" sz="2400" b="1" dirty="0" smtClean="0"/>
              <a:t>     faculty (February) </a:t>
            </a:r>
          </a:p>
          <a:p>
            <a:pPr>
              <a:buSzPct val="80000"/>
              <a:buFont typeface="Wingdings" charset="2"/>
              <a:buChar char="q"/>
            </a:pPr>
            <a:endParaRPr lang="en-US" sz="2400" b="1" dirty="0" smtClean="0"/>
          </a:p>
          <a:p>
            <a:pPr>
              <a:buSzPct val="80000"/>
              <a:buFont typeface="Wingdings" charset="2"/>
              <a:buChar char="q"/>
            </a:pPr>
            <a:r>
              <a:rPr lang="en-US" sz="2400" b="1" dirty="0" smtClean="0"/>
              <a:t>  President and Board of Trustees approval     </a:t>
            </a:r>
          </a:p>
          <a:p>
            <a:pPr>
              <a:buSzPct val="80000"/>
            </a:pPr>
            <a:r>
              <a:rPr lang="en-US" sz="2400" b="1" dirty="0" smtClean="0"/>
              <a:t>    (April</a:t>
            </a:r>
            <a:r>
              <a:rPr lang="en-US" sz="2800" b="1" dirty="0" smtClean="0"/>
              <a:t>) </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990"/>
            <a:ext cx="8686800" cy="1014953"/>
          </a:xfrm>
        </p:spPr>
        <p:txBody>
          <a:bodyPr/>
          <a:lstStyle/>
          <a:p>
            <a:r>
              <a:rPr lang="en-US" dirty="0" smtClean="0"/>
              <a:t>Keys to faculty success and well-being</a:t>
            </a:r>
            <a:endParaRPr lang="en-US" dirty="0"/>
          </a:p>
        </p:txBody>
      </p:sp>
      <p:sp>
        <p:nvSpPr>
          <p:cNvPr id="3" name="Content Placeholder 2"/>
          <p:cNvSpPr>
            <a:spLocks noGrp="1"/>
          </p:cNvSpPr>
          <p:nvPr>
            <p:ph idx="1"/>
          </p:nvPr>
        </p:nvSpPr>
        <p:spPr>
          <a:xfrm>
            <a:off x="457200" y="1575848"/>
            <a:ext cx="8686800" cy="5282152"/>
          </a:xfrm>
        </p:spPr>
        <p:txBody>
          <a:bodyPr lIns="91440">
            <a:noAutofit/>
          </a:bodyPr>
          <a:lstStyle/>
          <a:p>
            <a:pPr marL="514350" indent="-514350">
              <a:buClrTx/>
              <a:buSzPct val="80000"/>
              <a:buFont typeface="Wingdings" charset="2"/>
              <a:buChar char="q"/>
            </a:pPr>
            <a:r>
              <a:rPr lang="en-US" sz="2400" b="1" dirty="0" smtClean="0">
                <a:latin typeface="+mj-lt"/>
              </a:rPr>
              <a:t>Getting oriented to the institution</a:t>
            </a:r>
          </a:p>
          <a:p>
            <a:pPr marL="514350" indent="-514350">
              <a:buClrTx/>
              <a:buSzPct val="80000"/>
              <a:buFont typeface="Wingdings" charset="2"/>
              <a:buChar char="q"/>
            </a:pPr>
            <a:r>
              <a:rPr lang="en-US" sz="2400" b="1" dirty="0" smtClean="0">
                <a:latin typeface="+mj-lt"/>
              </a:rPr>
              <a:t>Learning what is expected early on</a:t>
            </a:r>
          </a:p>
          <a:p>
            <a:pPr marL="514350" indent="-514350">
              <a:buClrTx/>
              <a:buSzPct val="80000"/>
              <a:buFont typeface="Wingdings" charset="2"/>
              <a:buChar char="q"/>
            </a:pPr>
            <a:r>
              <a:rPr lang="en-US" sz="2400" b="1" dirty="0" smtClean="0">
                <a:latin typeface="+mj-lt"/>
              </a:rPr>
              <a:t>Learning the tenure and promotion process</a:t>
            </a:r>
          </a:p>
          <a:p>
            <a:pPr marL="514350" indent="-514350">
              <a:buClrTx/>
              <a:buSzPct val="80000"/>
              <a:buFont typeface="Wingdings" charset="2"/>
              <a:buChar char="q"/>
            </a:pPr>
            <a:r>
              <a:rPr lang="en-US" sz="2400" b="1" dirty="0" smtClean="0">
                <a:latin typeface="+mj-lt"/>
              </a:rPr>
              <a:t>Begin with the end in mind</a:t>
            </a:r>
          </a:p>
          <a:p>
            <a:pPr marL="514350" indent="-514350">
              <a:buSzPct val="80000"/>
              <a:buFont typeface="Wingdings" charset="2"/>
              <a:buChar char="q"/>
            </a:pPr>
            <a:r>
              <a:rPr lang="en-US" sz="2000" b="1" dirty="0" smtClean="0"/>
              <a:t>Excelling at teaching and research; engagement and service increase over one’s career</a:t>
            </a:r>
            <a:endParaRPr lang="en-US" sz="2000" b="1" dirty="0" smtClean="0">
              <a:latin typeface="+mj-lt"/>
            </a:endParaRPr>
          </a:p>
          <a:p>
            <a:pPr marL="514350" indent="-514350">
              <a:buClrTx/>
              <a:buSzPct val="80000"/>
              <a:buFont typeface="Wingdings" charset="2"/>
              <a:buChar char="q"/>
            </a:pPr>
            <a:r>
              <a:rPr lang="en-US" sz="2400" b="1" dirty="0" smtClean="0">
                <a:latin typeface="+mj-lt"/>
              </a:rPr>
              <a:t>Developing professional networks/mentors inside and outside the department </a:t>
            </a:r>
          </a:p>
          <a:p>
            <a:pPr marL="514350" indent="-514350">
              <a:buClrTx/>
              <a:buSzPct val="80000"/>
              <a:buFont typeface="Wingdings" charset="2"/>
              <a:buChar char="q"/>
            </a:pPr>
            <a:r>
              <a:rPr lang="en-US" sz="2400" b="1" dirty="0" smtClean="0">
                <a:latin typeface="+mj-lt"/>
              </a:rPr>
              <a:t>Seeking advice from mentors</a:t>
            </a:r>
          </a:p>
          <a:p>
            <a:pPr marL="514350" indent="-514350">
              <a:buClrTx/>
              <a:buSzPct val="80000"/>
              <a:buFont typeface="Wingdings" charset="2"/>
              <a:buChar char="q"/>
            </a:pPr>
            <a:r>
              <a:rPr lang="en-US" sz="2400" b="1" dirty="0" smtClean="0">
                <a:latin typeface="+mj-lt"/>
              </a:rPr>
              <a:t>Soliciting feedback from senior faculty and head</a:t>
            </a:r>
          </a:p>
          <a:p>
            <a:pPr marL="514350" indent="-514350">
              <a:buClrTx/>
              <a:buSzPct val="80000"/>
              <a:buFont typeface="Wingdings" charset="2"/>
              <a:buChar char="q"/>
            </a:pPr>
            <a:r>
              <a:rPr lang="en-US" sz="2400" b="1" dirty="0" smtClean="0">
                <a:latin typeface="+mj-lt"/>
              </a:rPr>
              <a:t>Creating work-life balance</a:t>
            </a:r>
            <a:endParaRPr lang="en-US" sz="24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421" y="2692712"/>
            <a:ext cx="8201103" cy="2985433"/>
          </a:xfrm>
          <a:prstGeom prst="rect">
            <a:avLst/>
          </a:prstGeom>
          <a:noFill/>
        </p:spPr>
        <p:txBody>
          <a:bodyPr wrap="square" rtlCol="0">
            <a:spAutoFit/>
          </a:bodyPr>
          <a:lstStyle/>
          <a:p>
            <a:r>
              <a:rPr lang="en-US" sz="2000" b="1" dirty="0" smtClean="0"/>
              <a:t>“The faculty in American colleges and universities have always been the heart of the institutions where they work, the intellectual capital that ensures those institutions’ excellence. The quality of the faculty relates directly to the effectiveness of a college or university in facilitating students’ learning, creating new knowledge and linking research and practice in ways that benefit society.”  (</a:t>
            </a:r>
            <a:r>
              <a:rPr lang="en-US" sz="1600" dirty="0" err="1" smtClean="0"/>
              <a:t>Gappa</a:t>
            </a:r>
            <a:r>
              <a:rPr lang="en-US" sz="1600" dirty="0" smtClean="0"/>
              <a:t>, Austin &amp; Trice (2007, xi)</a:t>
            </a:r>
          </a:p>
          <a:p>
            <a:endParaRPr lang="en-US" sz="1600" dirty="0" smtClean="0"/>
          </a:p>
          <a:p>
            <a:endParaRPr lang="en-US" sz="1600" dirty="0" smtClean="0"/>
          </a:p>
          <a:p>
            <a:r>
              <a:rPr lang="en-US" sz="1600" b="1" dirty="0" smtClean="0"/>
              <a:t>Purdue faculty are our brand—what faculty make moves the world forward! </a:t>
            </a:r>
            <a:endParaRPr lang="en-US" sz="1600" b="1" dirty="0"/>
          </a:p>
        </p:txBody>
      </p:sp>
      <p:sp>
        <p:nvSpPr>
          <p:cNvPr id="4" name="TextBox 3"/>
          <p:cNvSpPr txBox="1"/>
          <p:nvPr/>
        </p:nvSpPr>
        <p:spPr>
          <a:xfrm>
            <a:off x="429016" y="193970"/>
            <a:ext cx="8562579" cy="1261884"/>
          </a:xfrm>
          <a:prstGeom prst="rect">
            <a:avLst/>
          </a:prstGeom>
          <a:noFill/>
        </p:spPr>
        <p:txBody>
          <a:bodyPr wrap="square" rtlCol="0">
            <a:spAutoFit/>
          </a:bodyPr>
          <a:lstStyle/>
          <a:p>
            <a:r>
              <a:rPr lang="en-US" sz="3800" dirty="0" smtClean="0">
                <a:solidFill>
                  <a:srgbClr val="A3792C"/>
                </a:solidFill>
                <a:latin typeface="Impact" pitchFamily="34" charset="0"/>
                <a:ea typeface="+mj-ea"/>
                <a:cs typeface="Impact"/>
              </a:rPr>
              <a:t>Rethinking Faculty Work:</a:t>
            </a:r>
          </a:p>
          <a:p>
            <a:r>
              <a:rPr lang="en-US" sz="3800" dirty="0" smtClean="0">
                <a:solidFill>
                  <a:srgbClr val="A3792C"/>
                </a:solidFill>
                <a:latin typeface="Impact" pitchFamily="34" charset="0"/>
                <a:ea typeface="+mj-ea"/>
                <a:cs typeface="Impact"/>
              </a:rPr>
              <a:t>Higher Education’s Strategic Imperative</a:t>
            </a:r>
            <a:endParaRPr lang="en-US" sz="3800" dirty="0">
              <a:solidFill>
                <a:srgbClr val="A3792C"/>
              </a:solidFill>
              <a:latin typeface="Impact" pitchFamily="34" charset="0"/>
              <a:ea typeface="+mj-ea"/>
              <a:cs typeface="Impac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881063" y="724748"/>
            <a:ext cx="7772400" cy="1893887"/>
          </a:xfrm>
          <a:noFill/>
          <a:ln>
            <a:miter lim="800000"/>
            <a:headEnd/>
            <a:tailEnd/>
          </a:ln>
        </p:spPr>
        <p:txBody>
          <a:bodyPr vert="horz" wrap="none" numCol="1" anchorCtr="0" compatLnSpc="1">
            <a:prstTxWarp prst="textNoShape">
              <a:avLst/>
            </a:prstTxWarp>
          </a:bodyPr>
          <a:lstStyle/>
          <a:p>
            <a:r>
              <a:rPr lang="en-US" sz="5400" dirty="0" smtClean="0">
                <a:latin typeface="Impact" pitchFamily="34" charset="0"/>
              </a:rPr>
              <a:t>Purdue Faculty</a:t>
            </a:r>
            <a:br>
              <a:rPr lang="en-US" sz="5400" dirty="0" smtClean="0">
                <a:latin typeface="Impact" pitchFamily="34" charset="0"/>
              </a:rPr>
            </a:br>
            <a:r>
              <a:rPr lang="en-US" sz="4000" dirty="0" smtClean="0">
                <a:latin typeface="Impact" pitchFamily="34" charset="0"/>
              </a:rPr>
              <a:t>2011-12</a:t>
            </a:r>
            <a:r>
              <a:rPr lang="en-US" sz="5400" dirty="0" smtClean="0">
                <a:latin typeface="Impact" pitchFamily="34" charset="0"/>
              </a:rPr>
              <a:t/>
            </a:r>
            <a:br>
              <a:rPr lang="en-US" sz="5400" dirty="0" smtClean="0">
                <a:latin typeface="Impact" pitchFamily="34" charset="0"/>
              </a:rPr>
            </a:br>
            <a:r>
              <a:rPr lang="en-US" sz="6400" dirty="0" smtClean="0">
                <a:latin typeface="Impact" pitchFamily="34" charset="0"/>
              </a:rPr>
              <a:t/>
            </a:r>
            <a:br>
              <a:rPr lang="en-US" sz="6400" dirty="0" smtClean="0">
                <a:latin typeface="Impact" pitchFamily="34" charset="0"/>
              </a:rPr>
            </a:br>
            <a:endParaRPr lang="en-US" dirty="0" smtClean="0">
              <a:latin typeface="Impact" pitchFamily="34" charset="0"/>
            </a:endParaRPr>
          </a:p>
        </p:txBody>
      </p:sp>
      <p:sp>
        <p:nvSpPr>
          <p:cNvPr id="6" name="TextBox 5"/>
          <p:cNvSpPr txBox="1"/>
          <p:nvPr/>
        </p:nvSpPr>
        <p:spPr>
          <a:xfrm>
            <a:off x="855663" y="2618636"/>
            <a:ext cx="7056437" cy="550970"/>
          </a:xfrm>
          <a:prstGeom prst="rect">
            <a:avLst/>
          </a:prstGeom>
          <a:noFill/>
        </p:spPr>
        <p:txBody>
          <a:bodyPr wrap="none" lIns="0" bIns="0"/>
          <a:lstStyle/>
          <a:p>
            <a:pPr fontAlgn="auto">
              <a:lnSpc>
                <a:spcPts val="5000"/>
              </a:lnSpc>
              <a:spcBef>
                <a:spcPts val="0"/>
              </a:spcBef>
              <a:spcAft>
                <a:spcPts val="3200"/>
              </a:spcAft>
              <a:defRPr/>
            </a:pPr>
            <a:endParaRPr lang="en-US" sz="9800" cap="all" spc="90" dirty="0">
              <a:solidFill>
                <a:srgbClr val="856024"/>
              </a:solidFill>
              <a:latin typeface="Impact"/>
            </a:endParaRPr>
          </a:p>
        </p:txBody>
      </p:sp>
      <p:pic>
        <p:nvPicPr>
          <p:cNvPr id="8" name="Picture 10" descr="http://news.uns.purdue.edu/images/2012/lelievre-lab02.jpg"/>
          <p:cNvPicPr>
            <a:picLocks noChangeAspect="1" noChangeArrowheads="1"/>
          </p:cNvPicPr>
          <p:nvPr/>
        </p:nvPicPr>
        <p:blipFill>
          <a:blip r:embed="rId3"/>
          <a:srcRect/>
          <a:stretch>
            <a:fillRect/>
          </a:stretch>
        </p:blipFill>
        <p:spPr bwMode="auto">
          <a:xfrm>
            <a:off x="7522978" y="2227467"/>
            <a:ext cx="1621021" cy="1340529"/>
          </a:xfrm>
          <a:prstGeom prst="rect">
            <a:avLst/>
          </a:prstGeom>
          <a:noFill/>
        </p:spPr>
      </p:pic>
      <p:pic>
        <p:nvPicPr>
          <p:cNvPr id="10" name="Picture 9"/>
          <p:cNvPicPr>
            <a:picLocks noChangeAspect="1"/>
          </p:cNvPicPr>
          <p:nvPr/>
        </p:nvPicPr>
        <p:blipFill>
          <a:blip r:embed="rId4"/>
          <a:stretch>
            <a:fillRect/>
          </a:stretch>
        </p:blipFill>
        <p:spPr>
          <a:xfrm>
            <a:off x="5961152" y="5137288"/>
            <a:ext cx="2499376" cy="1720712"/>
          </a:xfrm>
          <a:prstGeom prst="rect">
            <a:avLst/>
          </a:prstGeom>
        </p:spPr>
      </p:pic>
      <p:pic>
        <p:nvPicPr>
          <p:cNvPr id="11" name="Picture 10" descr="Hitting big drum.jpg"/>
          <p:cNvPicPr>
            <a:picLocks noChangeAspect="1"/>
          </p:cNvPicPr>
          <p:nvPr/>
        </p:nvPicPr>
        <p:blipFill>
          <a:blip r:embed="rId5"/>
          <a:stretch>
            <a:fillRect/>
          </a:stretch>
        </p:blipFill>
        <p:spPr>
          <a:xfrm>
            <a:off x="6785628" y="3567996"/>
            <a:ext cx="2358371" cy="1569292"/>
          </a:xfrm>
          <a:prstGeom prst="rect">
            <a:avLst/>
          </a:prstGeom>
        </p:spPr>
      </p:pic>
      <p:pic>
        <p:nvPicPr>
          <p:cNvPr id="12" name="Picture 11"/>
          <p:cNvPicPr>
            <a:picLocks noChangeAspect="1"/>
          </p:cNvPicPr>
          <p:nvPr/>
        </p:nvPicPr>
        <p:blipFill>
          <a:blip r:embed="rId6"/>
          <a:stretch>
            <a:fillRect/>
          </a:stretch>
        </p:blipFill>
        <p:spPr>
          <a:xfrm>
            <a:off x="7912100" y="5137288"/>
            <a:ext cx="1231900" cy="1720712"/>
          </a:xfrm>
          <a:prstGeom prst="rect">
            <a:avLst/>
          </a:prstGeom>
        </p:spPr>
      </p:pic>
      <p:pic>
        <p:nvPicPr>
          <p:cNvPr id="13" name="Picture 12"/>
          <p:cNvPicPr>
            <a:picLocks noChangeAspect="1"/>
          </p:cNvPicPr>
          <p:nvPr/>
        </p:nvPicPr>
        <p:blipFill>
          <a:blip r:embed="rId7"/>
          <a:stretch>
            <a:fillRect/>
          </a:stretch>
        </p:blipFill>
        <p:spPr>
          <a:xfrm>
            <a:off x="8101553" y="666919"/>
            <a:ext cx="1042446" cy="1560548"/>
          </a:xfrm>
          <a:prstGeom prst="rect">
            <a:avLst/>
          </a:prstGeom>
        </p:spPr>
      </p:pic>
      <p:pic>
        <p:nvPicPr>
          <p:cNvPr id="15" name="Picture 14" descr="Faculty rank pie chart.png"/>
          <p:cNvPicPr>
            <a:picLocks noChangeAspect="1"/>
          </p:cNvPicPr>
          <p:nvPr/>
        </p:nvPicPr>
        <p:blipFill>
          <a:blip r:embed="rId8"/>
          <a:stretch>
            <a:fillRect/>
          </a:stretch>
        </p:blipFill>
        <p:spPr>
          <a:xfrm>
            <a:off x="1966845" y="2227467"/>
            <a:ext cx="3754355" cy="36405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881063" y="724748"/>
            <a:ext cx="7772400" cy="1893887"/>
          </a:xfrm>
          <a:noFill/>
          <a:ln>
            <a:miter lim="800000"/>
            <a:headEnd/>
            <a:tailEnd/>
          </a:ln>
        </p:spPr>
        <p:txBody>
          <a:bodyPr vert="horz" wrap="none" numCol="1" anchorCtr="0" compatLnSpc="1">
            <a:prstTxWarp prst="textNoShape">
              <a:avLst/>
            </a:prstTxWarp>
          </a:bodyPr>
          <a:lstStyle/>
          <a:p>
            <a:r>
              <a:rPr lang="en-US" sz="5400" dirty="0" smtClean="0">
                <a:latin typeface="Impact" pitchFamily="34" charset="0"/>
              </a:rPr>
              <a:t>Purdue Faculty</a:t>
            </a:r>
            <a:br>
              <a:rPr lang="en-US" sz="5400" dirty="0" smtClean="0">
                <a:latin typeface="Impact" pitchFamily="34" charset="0"/>
              </a:rPr>
            </a:br>
            <a:r>
              <a:rPr lang="en-US" sz="4000" dirty="0" smtClean="0">
                <a:latin typeface="Impact" pitchFamily="34" charset="0"/>
              </a:rPr>
              <a:t>2011-12</a:t>
            </a:r>
            <a:r>
              <a:rPr lang="en-US" sz="5400" dirty="0" smtClean="0">
                <a:latin typeface="Impact" pitchFamily="34" charset="0"/>
              </a:rPr>
              <a:t/>
            </a:r>
            <a:br>
              <a:rPr lang="en-US" sz="5400" dirty="0" smtClean="0">
                <a:latin typeface="Impact" pitchFamily="34" charset="0"/>
              </a:rPr>
            </a:br>
            <a:r>
              <a:rPr lang="en-US" sz="6400" dirty="0" smtClean="0">
                <a:latin typeface="Impact" pitchFamily="34" charset="0"/>
              </a:rPr>
              <a:t/>
            </a:r>
            <a:br>
              <a:rPr lang="en-US" sz="6400" dirty="0" smtClean="0">
                <a:latin typeface="Impact" pitchFamily="34" charset="0"/>
              </a:rPr>
            </a:br>
            <a:endParaRPr lang="en-US" dirty="0" smtClean="0">
              <a:latin typeface="Impact" pitchFamily="34" charset="0"/>
            </a:endParaRPr>
          </a:p>
        </p:txBody>
      </p:sp>
      <p:sp>
        <p:nvSpPr>
          <p:cNvPr id="6" name="TextBox 5"/>
          <p:cNvSpPr txBox="1"/>
          <p:nvPr/>
        </p:nvSpPr>
        <p:spPr>
          <a:xfrm>
            <a:off x="855663" y="2618636"/>
            <a:ext cx="7056437" cy="550970"/>
          </a:xfrm>
          <a:prstGeom prst="rect">
            <a:avLst/>
          </a:prstGeom>
          <a:noFill/>
        </p:spPr>
        <p:txBody>
          <a:bodyPr wrap="none" lIns="0" bIns="0"/>
          <a:lstStyle/>
          <a:p>
            <a:pPr fontAlgn="auto">
              <a:lnSpc>
                <a:spcPts val="5000"/>
              </a:lnSpc>
              <a:spcBef>
                <a:spcPts val="0"/>
              </a:spcBef>
              <a:spcAft>
                <a:spcPts val="3200"/>
              </a:spcAft>
              <a:defRPr/>
            </a:pPr>
            <a:endParaRPr lang="en-US" sz="9800" cap="all" spc="90" dirty="0">
              <a:solidFill>
                <a:srgbClr val="856024"/>
              </a:solidFill>
              <a:latin typeface="Impact"/>
            </a:endParaRPr>
          </a:p>
        </p:txBody>
      </p:sp>
      <p:graphicFrame>
        <p:nvGraphicFramePr>
          <p:cNvPr id="14" name="Chart 13"/>
          <p:cNvGraphicFramePr/>
          <p:nvPr/>
        </p:nvGraphicFramePr>
        <p:xfrm>
          <a:off x="2163662" y="2227466"/>
          <a:ext cx="5563123" cy="4175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and Tenure</a:t>
            </a:r>
            <a:endParaRPr lang="en-US" dirty="0"/>
          </a:p>
        </p:txBody>
      </p:sp>
      <p:sp>
        <p:nvSpPr>
          <p:cNvPr id="3" name="Content Placeholder 2"/>
          <p:cNvSpPr>
            <a:spLocks noGrp="1"/>
          </p:cNvSpPr>
          <p:nvPr>
            <p:ph idx="1"/>
          </p:nvPr>
        </p:nvSpPr>
        <p:spPr/>
        <p:txBody>
          <a:bodyPr>
            <a:normAutofit/>
          </a:bodyPr>
          <a:lstStyle/>
          <a:p>
            <a:r>
              <a:rPr lang="en-US" sz="2400" b="1" dirty="0" smtClean="0"/>
              <a:t>One of the strongest predictors of pre-tenure faculty satisfaction and success is understanding the promotion and tenure process. </a:t>
            </a:r>
          </a:p>
          <a:p>
            <a:endParaRPr lang="en-US" sz="2400" b="1" dirty="0" smtClean="0"/>
          </a:p>
          <a:p>
            <a:r>
              <a:rPr lang="en-US" sz="2400" b="1" dirty="0" smtClean="0"/>
              <a:t>At Purdue, the process is described in Executive Memorandum B-48, Section II and in Provost’s Letter</a:t>
            </a:r>
          </a:p>
          <a:p>
            <a:pPr>
              <a:buNone/>
            </a:pPr>
            <a:endParaRPr lang="en-US" sz="2400" b="1" dirty="0" smtClean="0">
              <a:solidFill>
                <a:srgbClr val="0000FF"/>
              </a:solidFill>
            </a:endParaRPr>
          </a:p>
          <a:p>
            <a:r>
              <a:rPr lang="en-US" sz="2400" b="1" dirty="0" smtClean="0">
                <a:solidFill>
                  <a:srgbClr val="0000FF"/>
                </a:solidFill>
                <a:hlinkClick r:id="rId3"/>
              </a:rPr>
              <a:t>http://www.purdue.edu/provost/faculty/promotion.html</a:t>
            </a:r>
            <a:endParaRPr lang="en-US" sz="2400" b="1" dirty="0" smtClean="0">
              <a:solidFill>
                <a:srgbClr val="0000FF"/>
              </a:solidFill>
            </a:endParaRPr>
          </a:p>
          <a:p>
            <a:endParaRPr lang="en-US" sz="2400" b="1" dirty="0" smtClean="0">
              <a:solidFill>
                <a:srgbClr val="0000FF"/>
              </a:solidFill>
            </a:endParaRPr>
          </a:p>
          <a:p>
            <a:pPr>
              <a:buNone/>
            </a:pPr>
            <a:endParaRPr lang="en-US" sz="2400" dirty="0">
              <a:solidFill>
                <a:srgbClr val="0000FF"/>
              </a:solidFill>
            </a:endParaRPr>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Tenure at Purdue</a:t>
            </a:r>
            <a:endParaRPr lang="en-US" dirty="0"/>
          </a:p>
        </p:txBody>
      </p:sp>
      <p:sp>
        <p:nvSpPr>
          <p:cNvPr id="3" name="Content Placeholder 2"/>
          <p:cNvSpPr>
            <a:spLocks noGrp="1"/>
          </p:cNvSpPr>
          <p:nvPr>
            <p:ph idx="1"/>
          </p:nvPr>
        </p:nvSpPr>
        <p:spPr/>
        <p:txBody>
          <a:bodyPr>
            <a:normAutofit/>
          </a:bodyPr>
          <a:lstStyle/>
          <a:p>
            <a:pPr>
              <a:buNone/>
            </a:pPr>
            <a:r>
              <a:rPr lang="en-US" b="1" dirty="0" smtClean="0"/>
              <a:t>“</a:t>
            </a:r>
            <a:r>
              <a:rPr lang="en-US" sz="2400" b="1" dirty="0" smtClean="0"/>
              <a:t>…to be considered for promotion, a faculty member should have demonstrated excellence and scholarly productivity in at least one of these areas.  Ordinarily, strength should be manifest in more than one of these areas.”</a:t>
            </a:r>
          </a:p>
          <a:p>
            <a:pPr>
              <a:buNone/>
            </a:pPr>
            <a:endParaRPr lang="en-US" sz="2400" b="1" dirty="0" smtClean="0"/>
          </a:p>
          <a:p>
            <a:pPr marL="508000" indent="3175">
              <a:buFont typeface="Wingdings" charset="2"/>
              <a:buChar char="q"/>
            </a:pPr>
            <a:r>
              <a:rPr lang="en-US" sz="2400" b="1" dirty="0" smtClean="0"/>
              <a:t>   Learning (teaching)</a:t>
            </a:r>
          </a:p>
          <a:p>
            <a:pPr marL="1025525" indent="-504825">
              <a:buFont typeface="Wingdings" charset="2"/>
              <a:buChar char="q"/>
            </a:pPr>
            <a:r>
              <a:rPr lang="en-US" sz="2400" b="1" dirty="0" smtClean="0"/>
              <a:t>Engagement (dept., profession, university, 	 community, state, world) </a:t>
            </a:r>
          </a:p>
          <a:p>
            <a:pPr marL="508000" indent="3175">
              <a:buFont typeface="Wingdings" charset="2"/>
              <a:buChar char="q"/>
            </a:pPr>
            <a:r>
              <a:rPr lang="en-US" sz="2400" b="1" dirty="0" smtClean="0"/>
              <a:t>   Discovery (research)  </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07" y="-244792"/>
            <a:ext cx="7313612" cy="1143000"/>
          </a:xfrm>
        </p:spPr>
        <p:txBody>
          <a:bodyPr/>
          <a:lstStyle/>
          <a:p>
            <a:r>
              <a:rPr lang="en-US" sz="4000" dirty="0" smtClean="0"/>
              <a:t>Basis for Promotions</a:t>
            </a:r>
            <a:endParaRPr lang="en-US" sz="4000" dirty="0"/>
          </a:p>
        </p:txBody>
      </p:sp>
      <p:sp>
        <p:nvSpPr>
          <p:cNvPr id="3" name="Content Placeholder 2"/>
          <p:cNvSpPr>
            <a:spLocks noGrp="1"/>
          </p:cNvSpPr>
          <p:nvPr>
            <p:ph idx="1"/>
          </p:nvPr>
        </p:nvSpPr>
        <p:spPr>
          <a:xfrm>
            <a:off x="1143000" y="1447800"/>
            <a:ext cx="7696200" cy="4648200"/>
          </a:xfrm>
        </p:spPr>
        <p:txBody>
          <a:bodyPr/>
          <a:lstStyle/>
          <a:p>
            <a:pPr>
              <a:buNone/>
            </a:pPr>
            <a:endParaRPr lang="en-US" sz="2400" u="sng" dirty="0" smtClean="0">
              <a:latin typeface="+mj-lt"/>
            </a:endParaRPr>
          </a:p>
          <a:p>
            <a:pPr>
              <a:buNone/>
            </a:pPr>
            <a:r>
              <a:rPr lang="en-US" sz="2000" u="sng" dirty="0" smtClean="0">
                <a:latin typeface="+mj-lt"/>
              </a:rPr>
              <a:t> </a:t>
            </a:r>
            <a:endParaRPr lang="en-US" sz="2000" dirty="0">
              <a:latin typeface="+mj-lt"/>
            </a:endParaRPr>
          </a:p>
        </p:txBody>
      </p:sp>
      <p:graphicFrame>
        <p:nvGraphicFramePr>
          <p:cNvPr id="8" name="Table 7"/>
          <p:cNvGraphicFramePr>
            <a:graphicFrameLocks noGrp="1"/>
          </p:cNvGraphicFramePr>
          <p:nvPr/>
        </p:nvGraphicFramePr>
        <p:xfrm>
          <a:off x="304800" y="3810000"/>
          <a:ext cx="8534398" cy="2087880"/>
        </p:xfrm>
        <a:graphic>
          <a:graphicData uri="http://schemas.openxmlformats.org/drawingml/2006/table">
            <a:tbl>
              <a:tblPr/>
              <a:tblGrid>
                <a:gridCol w="2230289"/>
                <a:gridCol w="1888192"/>
                <a:gridCol w="2192279"/>
                <a:gridCol w="2223638"/>
              </a:tblGrid>
              <a:tr h="685800">
                <a:tc>
                  <a:txBody>
                    <a:bodyPr/>
                    <a:lstStyle/>
                    <a:p>
                      <a:pPr marL="0" marR="0" algn="ctr">
                        <a:lnSpc>
                          <a:spcPct val="115000"/>
                        </a:lnSpc>
                        <a:spcBef>
                          <a:spcPts val="0"/>
                        </a:spcBef>
                        <a:spcAft>
                          <a:spcPts val="0"/>
                        </a:spcAft>
                      </a:pPr>
                      <a:r>
                        <a:rPr lang="en-US" sz="2000" b="1" i="0" dirty="0" smtClean="0">
                          <a:latin typeface="Arial"/>
                          <a:ea typeface="Calibri"/>
                          <a:cs typeface="Times New Roman"/>
                        </a:rPr>
                        <a:t> Two or more bases</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b="1" i="0" dirty="0" smtClean="0">
                          <a:latin typeface="Arial"/>
                          <a:ea typeface="Calibri"/>
                          <a:cs typeface="Times New Roman"/>
                        </a:rPr>
                        <a:t>Discovery</a:t>
                      </a:r>
                      <a:r>
                        <a:rPr lang="en-US" sz="2000" b="1" i="0" baseline="0" dirty="0" smtClean="0">
                          <a:latin typeface="Arial"/>
                          <a:ea typeface="Calibri"/>
                          <a:cs typeface="Times New Roman"/>
                        </a:rPr>
                        <a:t> and</a:t>
                      </a:r>
                    </a:p>
                    <a:p>
                      <a:pPr marL="0" marR="0" algn="ctr">
                        <a:lnSpc>
                          <a:spcPct val="115000"/>
                        </a:lnSpc>
                        <a:spcBef>
                          <a:spcPts val="0"/>
                        </a:spcBef>
                        <a:spcAft>
                          <a:spcPts val="0"/>
                        </a:spcAft>
                      </a:pPr>
                      <a:r>
                        <a:rPr lang="en-US" sz="2000" b="1" i="0" dirty="0" smtClean="0">
                          <a:latin typeface="Arial"/>
                          <a:ea typeface="Calibri"/>
                          <a:cs typeface="Times New Roman"/>
                        </a:rPr>
                        <a:t>Engagement</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b="1" i="0" dirty="0" smtClean="0">
                          <a:latin typeface="Arial"/>
                          <a:ea typeface="Calibri"/>
                          <a:cs typeface="Times New Roman"/>
                        </a:rPr>
                        <a:t>Discovery and </a:t>
                      </a:r>
                    </a:p>
                    <a:p>
                      <a:pPr marL="0" marR="0" algn="ctr">
                        <a:lnSpc>
                          <a:spcPct val="115000"/>
                        </a:lnSpc>
                        <a:spcBef>
                          <a:spcPts val="0"/>
                        </a:spcBef>
                        <a:spcAft>
                          <a:spcPts val="0"/>
                        </a:spcAft>
                      </a:pPr>
                      <a:r>
                        <a:rPr lang="en-US" sz="2000" b="1" i="0" dirty="0" smtClean="0">
                          <a:latin typeface="Arial"/>
                          <a:ea typeface="Calibri"/>
                          <a:cs typeface="Times New Roman"/>
                        </a:rPr>
                        <a:t>Learning</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b="1" i="0" dirty="0" smtClean="0">
                          <a:latin typeface="Arial"/>
                          <a:ea typeface="Calibri"/>
                          <a:cs typeface="Times New Roman"/>
                        </a:rPr>
                        <a:t>Learning and</a:t>
                      </a:r>
                    </a:p>
                    <a:p>
                      <a:pPr marL="0" marR="0" algn="ctr">
                        <a:lnSpc>
                          <a:spcPct val="115000"/>
                        </a:lnSpc>
                        <a:spcBef>
                          <a:spcPts val="0"/>
                        </a:spcBef>
                        <a:spcAft>
                          <a:spcPts val="0"/>
                        </a:spcAft>
                      </a:pPr>
                      <a:r>
                        <a:rPr lang="en-US" sz="2000" b="1" i="0" dirty="0" smtClean="0">
                          <a:latin typeface="Arial"/>
                          <a:ea typeface="Calibri"/>
                          <a:cs typeface="Times New Roman"/>
                        </a:rPr>
                        <a:t>Engagement</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685800">
                <a:tc>
                  <a:txBody>
                    <a:bodyPr/>
                    <a:lstStyle/>
                    <a:p>
                      <a:pPr marL="0" marR="0" algn="ctr">
                        <a:lnSpc>
                          <a:spcPct val="115000"/>
                        </a:lnSpc>
                        <a:spcBef>
                          <a:spcPts val="0"/>
                        </a:spcBef>
                        <a:spcAft>
                          <a:spcPts val="0"/>
                        </a:spcAft>
                      </a:pPr>
                      <a:r>
                        <a:rPr lang="en-US" sz="2000" dirty="0" smtClean="0">
                          <a:latin typeface="Arial"/>
                          <a:ea typeface="Calibri"/>
                          <a:cs typeface="Times New Roman"/>
                        </a:rPr>
                        <a:t> </a:t>
                      </a:r>
                      <a:r>
                        <a:rPr lang="en-US" sz="2000" dirty="0">
                          <a:latin typeface="Arial"/>
                          <a:ea typeface="Calibri"/>
                          <a:cs typeface="Times New Roman"/>
                        </a:rPr>
                        <a:t>Professor</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a:ea typeface="Calibri"/>
                          <a:cs typeface="Times New Roman"/>
                        </a:rPr>
                        <a:t>4</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a:ea typeface="Calibri"/>
                          <a:cs typeface="Times New Roman"/>
                        </a:rPr>
                        <a:t>9</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a:ea typeface="Calibri"/>
                          <a:cs typeface="Times New Roman"/>
                        </a:rPr>
                        <a:t>0</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lnSpc>
                          <a:spcPct val="115000"/>
                        </a:lnSpc>
                        <a:spcBef>
                          <a:spcPts val="0"/>
                        </a:spcBef>
                        <a:spcAft>
                          <a:spcPts val="0"/>
                        </a:spcAft>
                      </a:pPr>
                      <a:r>
                        <a:rPr lang="en-US" sz="2000" dirty="0">
                          <a:latin typeface="Arial"/>
                          <a:ea typeface="Calibri"/>
                          <a:cs typeface="Times New Roman"/>
                        </a:rPr>
                        <a:t>Associate Professor</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a:ea typeface="Calibri"/>
                          <a:cs typeface="Times New Roman"/>
                        </a:rPr>
                        <a:t>4</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a:ea typeface="Calibri"/>
                          <a:cs typeface="Times New Roman"/>
                        </a:rPr>
                        <a:t>6</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a:ea typeface="Calibri"/>
                          <a:cs typeface="Times New Roman"/>
                        </a:rPr>
                        <a:t>6</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1066800" y="1883839"/>
          <a:ext cx="7772398" cy="1453721"/>
        </p:xfrm>
        <a:graphic>
          <a:graphicData uri="http://schemas.openxmlformats.org/drawingml/2006/table">
            <a:tbl>
              <a:tblPr/>
              <a:tblGrid>
                <a:gridCol w="2362200"/>
                <a:gridCol w="1752600"/>
                <a:gridCol w="1905000"/>
                <a:gridCol w="1752598"/>
              </a:tblGrid>
              <a:tr h="402161">
                <a:tc>
                  <a:txBody>
                    <a:bodyPr/>
                    <a:lstStyle/>
                    <a:p>
                      <a:pPr marL="0" marR="0" algn="ctr">
                        <a:lnSpc>
                          <a:spcPct val="115000"/>
                        </a:lnSpc>
                        <a:spcBef>
                          <a:spcPts val="0"/>
                        </a:spcBef>
                        <a:spcAft>
                          <a:spcPts val="0"/>
                        </a:spcAft>
                      </a:pPr>
                      <a:r>
                        <a:rPr lang="en-US" sz="2000" b="1" i="1" dirty="0" smtClean="0">
                          <a:latin typeface="Arial"/>
                          <a:ea typeface="Calibri"/>
                          <a:cs typeface="Times New Roman"/>
                        </a:rPr>
                        <a:t> </a:t>
                      </a:r>
                      <a:r>
                        <a:rPr lang="en-US" sz="2000" b="1" i="0" dirty="0" smtClean="0">
                          <a:latin typeface="Arial"/>
                          <a:ea typeface="Calibri"/>
                          <a:cs typeface="Times New Roman"/>
                        </a:rPr>
                        <a:t>One basis</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b="1" i="0" dirty="0" smtClean="0">
                          <a:latin typeface="Arial"/>
                          <a:ea typeface="Calibri"/>
                          <a:cs typeface="Times New Roman"/>
                        </a:rPr>
                        <a:t>Discovery</a:t>
                      </a:r>
                      <a:r>
                        <a:rPr lang="en-US" sz="2000" b="1" i="0" baseline="0" dirty="0" smtClean="0">
                          <a:latin typeface="Arial"/>
                          <a:ea typeface="Calibri"/>
                          <a:cs typeface="Times New Roman"/>
                        </a:rPr>
                        <a:t>  </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b="1" i="0" dirty="0" smtClean="0">
                          <a:latin typeface="Arial"/>
                          <a:ea typeface="Calibri"/>
                          <a:cs typeface="Times New Roman"/>
                        </a:rPr>
                        <a:t>Engagement</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b="1" i="0" dirty="0" smtClean="0">
                          <a:latin typeface="Arial"/>
                          <a:ea typeface="Calibri"/>
                          <a:cs typeface="Times New Roman"/>
                        </a:rPr>
                        <a:t>Learning</a:t>
                      </a:r>
                      <a:endParaRPr lang="en-US" sz="20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338937">
                <a:tc>
                  <a:txBody>
                    <a:bodyPr/>
                    <a:lstStyle/>
                    <a:p>
                      <a:pPr marL="0" marR="0" algn="ctr">
                        <a:lnSpc>
                          <a:spcPct val="115000"/>
                        </a:lnSpc>
                        <a:spcBef>
                          <a:spcPts val="0"/>
                        </a:spcBef>
                        <a:spcAft>
                          <a:spcPts val="0"/>
                        </a:spcAft>
                      </a:pPr>
                      <a:r>
                        <a:rPr lang="en-US" sz="2000" dirty="0" smtClean="0">
                          <a:latin typeface="Arial"/>
                          <a:ea typeface="Calibri"/>
                          <a:cs typeface="Times New Roman"/>
                        </a:rPr>
                        <a:t> </a:t>
                      </a:r>
                      <a:r>
                        <a:rPr lang="en-US" sz="2000" dirty="0">
                          <a:latin typeface="Arial"/>
                          <a:ea typeface="Calibri"/>
                          <a:cs typeface="Times New Roman"/>
                        </a:rPr>
                        <a:t>Professor</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Arial"/>
                          <a:ea typeface="Calibri"/>
                          <a:cs typeface="Times New Roman"/>
                        </a:rPr>
                        <a:t>29</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Arial"/>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Arial"/>
                          <a:ea typeface="Calibri"/>
                          <a:cs typeface="Times New Roman"/>
                        </a:rPr>
                        <a:t>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863">
                <a:tc>
                  <a:txBody>
                    <a:bodyPr/>
                    <a:lstStyle/>
                    <a:p>
                      <a:pPr marL="0" marR="0" algn="ctr">
                        <a:lnSpc>
                          <a:spcPct val="115000"/>
                        </a:lnSpc>
                        <a:spcBef>
                          <a:spcPts val="0"/>
                        </a:spcBef>
                        <a:spcAft>
                          <a:spcPts val="0"/>
                        </a:spcAft>
                      </a:pPr>
                      <a:r>
                        <a:rPr lang="en-US" sz="2000" dirty="0">
                          <a:latin typeface="Arial"/>
                          <a:ea typeface="Calibri"/>
                          <a:cs typeface="Times New Roman"/>
                        </a:rPr>
                        <a:t>Associate Professor</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Arial"/>
                          <a:ea typeface="Calibri"/>
                          <a:cs typeface="Times New Roman"/>
                        </a:rPr>
                        <a:t>41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Arial"/>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Arial"/>
                          <a:ea typeface="Calibri"/>
                          <a:cs typeface="Times New Roman"/>
                        </a:rPr>
                        <a:t>7</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Tenure at Purdue</a:t>
            </a:r>
            <a:endParaRPr lang="en-US" dirty="0"/>
          </a:p>
        </p:txBody>
      </p:sp>
      <p:sp>
        <p:nvSpPr>
          <p:cNvPr id="3" name="Content Placeholder 2"/>
          <p:cNvSpPr>
            <a:spLocks noGrp="1"/>
          </p:cNvSpPr>
          <p:nvPr>
            <p:ph idx="1"/>
          </p:nvPr>
        </p:nvSpPr>
        <p:spPr/>
        <p:txBody>
          <a:bodyPr/>
          <a:lstStyle/>
          <a:p>
            <a:r>
              <a:rPr lang="en-US" sz="2400" b="1" dirty="0" smtClean="0"/>
              <a:t>To receive tenure, “a successful candidate should have a significant record of accomplishment as a faculty member and show promise of continued professional growth and recognition.”</a:t>
            </a:r>
          </a:p>
          <a:p>
            <a:pPr>
              <a:buNone/>
            </a:pPr>
            <a:endParaRPr lang="en-US" sz="2400" b="1" dirty="0" smtClean="0"/>
          </a:p>
          <a:p>
            <a:r>
              <a:rPr lang="en-US" sz="2400" b="1" dirty="0" smtClean="0"/>
              <a:t>Candidates are considered on “standards appropriate for the nominee’s discipline and the University’s criteria for promotion.”</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Tenure</a:t>
            </a:r>
            <a:endParaRPr lang="en-US" dirty="0"/>
          </a:p>
        </p:txBody>
      </p:sp>
      <p:sp>
        <p:nvSpPr>
          <p:cNvPr id="3" name="Content Placeholder 2"/>
          <p:cNvSpPr>
            <a:spLocks noGrp="1"/>
          </p:cNvSpPr>
          <p:nvPr>
            <p:ph idx="1"/>
          </p:nvPr>
        </p:nvSpPr>
        <p:spPr/>
        <p:txBody>
          <a:bodyPr>
            <a:normAutofit/>
          </a:bodyPr>
          <a:lstStyle/>
          <a:p>
            <a:pPr>
              <a:buSzPct val="80000"/>
              <a:buFont typeface="Wingdings" charset="2"/>
              <a:buChar char="q"/>
            </a:pPr>
            <a:r>
              <a:rPr lang="en-US" sz="2400" b="1" dirty="0" smtClean="0"/>
              <a:t>  Assistant Professors typically have a probationary  </a:t>
            </a:r>
          </a:p>
          <a:p>
            <a:pPr>
              <a:buSzPct val="80000"/>
            </a:pPr>
            <a:r>
              <a:rPr lang="en-US" sz="2400" b="1" dirty="0" smtClean="0"/>
              <a:t>    period up to 6 years to earn promotion and tenure. </a:t>
            </a:r>
          </a:p>
          <a:p>
            <a:endParaRPr lang="en-US" sz="2400" b="1" dirty="0" smtClean="0"/>
          </a:p>
          <a:p>
            <a:pPr>
              <a:buSzPct val="80000"/>
              <a:buFont typeface="Wingdings" charset="2"/>
              <a:buChar char="q"/>
            </a:pPr>
            <a:r>
              <a:rPr lang="en-US" sz="2400" b="1" dirty="0" smtClean="0"/>
              <a:t>  The 6</a:t>
            </a:r>
            <a:r>
              <a:rPr lang="en-US" sz="2400" b="1" baseline="30000" dirty="0" smtClean="0"/>
              <a:t>th</a:t>
            </a:r>
            <a:r>
              <a:rPr lang="en-US" sz="2400" b="1" dirty="0" smtClean="0"/>
              <a:t> year is called the “penultimate year.”  It is the </a:t>
            </a:r>
          </a:p>
          <a:p>
            <a:pPr>
              <a:buSzPct val="80000"/>
            </a:pPr>
            <a:r>
              <a:rPr lang="en-US" sz="2400" b="1" dirty="0" smtClean="0"/>
              <a:t>     last year in which one is eligible for tenure. </a:t>
            </a:r>
          </a:p>
          <a:p>
            <a:endParaRPr lang="en-US" sz="2400" b="1" dirty="0" smtClean="0"/>
          </a:p>
          <a:p>
            <a:pPr>
              <a:buSzPct val="80000"/>
              <a:buFont typeface="Wingdings" charset="2"/>
              <a:buChar char="q"/>
            </a:pPr>
            <a:r>
              <a:rPr lang="en-US" sz="2400" b="1" dirty="0" smtClean="0"/>
              <a:t>  Entering associate professors have 3 years to work </a:t>
            </a:r>
          </a:p>
          <a:p>
            <a:pPr>
              <a:buSzPct val="80000"/>
              <a:tabLst>
                <a:tab pos="398463" algn="l"/>
              </a:tabLst>
            </a:pPr>
            <a:r>
              <a:rPr lang="en-US" sz="2400" b="1" dirty="0" smtClean="0"/>
              <a:t>     toward tenure.  The 3</a:t>
            </a:r>
            <a:r>
              <a:rPr lang="en-US" sz="2400" b="1" baseline="30000" dirty="0" smtClean="0"/>
              <a:t>rd</a:t>
            </a:r>
            <a:r>
              <a:rPr lang="en-US" sz="2400" b="1" dirty="0" smtClean="0"/>
              <a:t> year is penultimate year.</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178"/>
            <a:ext cx="8229600" cy="1014953"/>
          </a:xfrm>
        </p:spPr>
        <p:txBody>
          <a:bodyPr>
            <a:normAutofit fontScale="90000"/>
          </a:bodyPr>
          <a:lstStyle/>
          <a:p>
            <a:r>
              <a:rPr lang="en-US" dirty="0" smtClean="0"/>
              <a:t>Tenure Clock Extensions: </a:t>
            </a:r>
            <a:r>
              <a:rPr lang="en-US" sz="2667" i="1" dirty="0" smtClean="0"/>
              <a:t>When conditions and personal circumstances  substantially interfere with progress toward achieving tenure</a:t>
            </a:r>
            <a:endParaRPr lang="en-US" sz="2667" dirty="0"/>
          </a:p>
        </p:txBody>
      </p:sp>
      <p:sp>
        <p:nvSpPr>
          <p:cNvPr id="3" name="Content Placeholder 2"/>
          <p:cNvSpPr>
            <a:spLocks noGrp="1"/>
          </p:cNvSpPr>
          <p:nvPr>
            <p:ph idx="1"/>
          </p:nvPr>
        </p:nvSpPr>
        <p:spPr/>
        <p:txBody>
          <a:bodyPr>
            <a:normAutofit/>
          </a:bodyPr>
          <a:lstStyle/>
          <a:p>
            <a:r>
              <a:rPr lang="en-US" sz="2400" b="1" dirty="0" smtClean="0"/>
              <a:t>A one-year automatic approval will be granted for birth of a child and adoption, provided a Request for Tenure-Clock Extension form is submitted within one year of the occurrence and prior to the penultimate year.  This provision applies to either or both parents. </a:t>
            </a:r>
          </a:p>
          <a:p>
            <a:pPr>
              <a:buNone/>
            </a:pPr>
            <a:endParaRPr lang="en-US" sz="2400" b="1" dirty="0" smtClean="0"/>
          </a:p>
          <a:p>
            <a:r>
              <a:rPr lang="en-US" sz="2400" b="1" dirty="0" smtClean="0"/>
              <a:t>Justifiable conditions for granting exclusions include, but are not necessarily restricted to, severe illness, disability, or care-giving of a family member. </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9</a:t>
            </a:fld>
            <a:endParaRPr lang="en-US"/>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7EC7F166847AC2484AEA0465265" ma:contentTypeVersion="0" ma:contentTypeDescription="Create a new document." ma:contentTypeScope="" ma:versionID="1c7bce1cd566975017677581bcea807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E40967-87AD-4A9D-93FA-2B917DF81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D1FC88B-C599-4B63-9A7A-F9CFED3622F3}">
  <ds:schemaRefs>
    <ds:schemaRef ds:uri="http://schemas.microsoft.com/sharepoint/v3/contenttype/forms"/>
  </ds:schemaRefs>
</ds:datastoreItem>
</file>

<file path=customXml/itemProps3.xml><?xml version="1.0" encoding="utf-8"?>
<ds:datastoreItem xmlns:ds="http://schemas.openxmlformats.org/officeDocument/2006/customXml" ds:itemID="{DF2FB731-B536-4123-B072-E0A203F9F8C4}">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10187</TotalTime>
  <Words>935</Words>
  <Application>Microsoft Office PowerPoint</Application>
  <PresentationFormat>On-screen Show (4:3)</PresentationFormat>
  <Paragraphs>154</Paragraphs>
  <Slides>12</Slides>
  <Notes>8</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Custom Design</vt:lpstr>
      <vt:lpstr>1_Custom Design</vt:lpstr>
      <vt:lpstr>2_Custom Design</vt:lpstr>
      <vt:lpstr>3_Custom Design</vt:lpstr>
      <vt:lpstr>4_Custom Design</vt:lpstr>
      <vt:lpstr>Promotion and Tenure </vt:lpstr>
      <vt:lpstr>Purdue Faculty 2011-12  </vt:lpstr>
      <vt:lpstr>Purdue Faculty 2011-12  </vt:lpstr>
      <vt:lpstr>Promotion and Tenure</vt:lpstr>
      <vt:lpstr>Tenure at Purdue</vt:lpstr>
      <vt:lpstr>Basis for Promotions</vt:lpstr>
      <vt:lpstr>Tenure at Purdue</vt:lpstr>
      <vt:lpstr>Time to Tenure</vt:lpstr>
      <vt:lpstr>Tenure Clock Extensions: When conditions and personal circumstances  substantially interfere with progress toward achieving tenure</vt:lpstr>
      <vt:lpstr>Levels of Review</vt:lpstr>
      <vt:lpstr>Keys to faculty success and well-being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ernst</dc:creator>
  <cp:lastModifiedBy>Clark, Barbara S.</cp:lastModifiedBy>
  <cp:revision>445</cp:revision>
  <cp:lastPrinted>2012-02-02T15:49:35Z</cp:lastPrinted>
  <dcterms:created xsi:type="dcterms:W3CDTF">2012-10-16T03:51:53Z</dcterms:created>
  <dcterms:modified xsi:type="dcterms:W3CDTF">2012-10-16T15:10:11Z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0x010100B53087EC7F166847AC2484AEA0465265</vt:lpwstr>
  </property>
</Properties>
</file>